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5703C7"/>
    <a:srgbClr val="FF0066"/>
    <a:srgbClr val="003399"/>
    <a:srgbClr val="CC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4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B55D88-DE5C-4573-AE00-9504566931F6}" type="datetimeFigureOut">
              <a:rPr lang="en-US" smtClean="0"/>
              <a:pPr/>
              <a:t>04-Oct-22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604931-73FB-44A0-B8A5-6C2ABC4781C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55D88-DE5C-4573-AE00-9504566931F6}" type="datetimeFigureOut">
              <a:rPr lang="en-US" smtClean="0"/>
              <a:pPr/>
              <a:t>04-Oct-22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604931-73FB-44A0-B8A5-6C2ABC4781C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55D88-DE5C-4573-AE00-9504566931F6}" type="datetimeFigureOut">
              <a:rPr lang="en-US" smtClean="0"/>
              <a:pPr/>
              <a:t>04-Oct-22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604931-73FB-44A0-B8A5-6C2ABC4781C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55D88-DE5C-4573-AE00-9504566931F6}" type="datetimeFigureOut">
              <a:rPr lang="en-US" smtClean="0"/>
              <a:pPr/>
              <a:t>04-Oct-22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604931-73FB-44A0-B8A5-6C2ABC4781C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B55D88-DE5C-4573-AE00-9504566931F6}" type="datetimeFigureOut">
              <a:rPr lang="en-US" smtClean="0"/>
              <a:pPr/>
              <a:t>04-Oct-22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604931-73FB-44A0-B8A5-6C2ABC4781C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B55D88-DE5C-4573-AE00-9504566931F6}" type="datetimeFigureOut">
              <a:rPr lang="en-US" smtClean="0"/>
              <a:pPr/>
              <a:t>04-Oct-22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604931-73FB-44A0-B8A5-6C2ABC4781C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B55D88-DE5C-4573-AE00-9504566931F6}" type="datetimeFigureOut">
              <a:rPr lang="en-US" smtClean="0"/>
              <a:pPr/>
              <a:t>04-Oct-22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604931-73FB-44A0-B8A5-6C2ABC4781C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55D88-DE5C-4573-AE00-9504566931F6}" type="datetimeFigureOut">
              <a:rPr lang="en-US" smtClean="0"/>
              <a:pPr/>
              <a:t>04-Oct-22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604931-73FB-44A0-B8A5-6C2ABC4781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55D88-DE5C-4573-AE00-9504566931F6}" type="datetimeFigureOut">
              <a:rPr lang="en-US" smtClean="0"/>
              <a:pPr/>
              <a:t>04-Oct-22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604931-73FB-44A0-B8A5-6C2ABC4781C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55D88-DE5C-4573-AE00-9504566931F6}" type="datetimeFigureOut">
              <a:rPr lang="en-US" smtClean="0"/>
              <a:pPr/>
              <a:t>04-Oct-22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604931-73FB-44A0-B8A5-6C2ABC4781C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55D88-DE5C-4573-AE00-9504566931F6}" type="datetimeFigureOut">
              <a:rPr lang="en-US" smtClean="0"/>
              <a:pPr/>
              <a:t>04-Oct-22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604931-73FB-44A0-B8A5-6C2ABC4781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55D88-DE5C-4573-AE00-9504566931F6}" type="datetimeFigureOut">
              <a:rPr lang="en-US" smtClean="0"/>
              <a:pPr/>
              <a:t>04-Oct-22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04931-73FB-44A0-B8A5-6C2ABC4781C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Corporate_la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ndiankanoon.org/doc/189044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vorh42d46u7vezq4zdwtcbh6pu-adv7ofecxzh2qqi-businessjargons-com.translate.goog/void-contract.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04800"/>
            <a:ext cx="7772400" cy="5867400"/>
          </a:xfrm>
        </p:spPr>
        <p:txBody>
          <a:bodyPr/>
          <a:lstStyle/>
          <a:p>
            <a:r>
              <a:rPr lang="en-US" sz="4000" b="1" dirty="0" smtClean="0">
                <a:solidFill>
                  <a:schemeClr val="accent2">
                    <a:lumMod val="75000"/>
                  </a:schemeClr>
                </a:solidFill>
              </a:rPr>
              <a:t>B. Com. VI Sem. Business Law</a:t>
            </a:r>
          </a:p>
          <a:p>
            <a:pPr algn="l"/>
            <a:r>
              <a:rPr lang="en-US" sz="4000" dirty="0" smtClean="0">
                <a:solidFill>
                  <a:schemeClr val="accent2">
                    <a:lumMod val="75000"/>
                  </a:schemeClr>
                </a:solidFill>
              </a:rPr>
              <a:t>    </a:t>
            </a:r>
            <a:r>
              <a:rPr lang="en-US" sz="4000" dirty="0" smtClean="0"/>
              <a:t>         </a:t>
            </a:r>
            <a:r>
              <a:rPr lang="en-US" sz="3600" b="1" dirty="0" err="1" smtClean="0">
                <a:solidFill>
                  <a:schemeClr val="accent2">
                    <a:lumMod val="75000"/>
                  </a:schemeClr>
                </a:solidFill>
              </a:rPr>
              <a:t>ವಾಣಿಜ್ಯ</a:t>
            </a:r>
            <a:r>
              <a:rPr lang="en-US" sz="3600" b="1" dirty="0" smtClean="0">
                <a:solidFill>
                  <a:schemeClr val="accent2">
                    <a:lumMod val="75000"/>
                  </a:schemeClr>
                </a:solidFill>
              </a:rPr>
              <a:t>  </a:t>
            </a:r>
            <a:r>
              <a:rPr lang="en-US" sz="3600" b="1" dirty="0" err="1" smtClean="0">
                <a:solidFill>
                  <a:schemeClr val="accent2">
                    <a:lumMod val="75000"/>
                  </a:schemeClr>
                </a:solidFill>
              </a:rPr>
              <a:t>ನ್ಯಾಯ</a:t>
            </a:r>
            <a:r>
              <a:rPr lang="en-US" sz="3600" b="1" dirty="0" smtClean="0">
                <a:solidFill>
                  <a:schemeClr val="accent2">
                    <a:lumMod val="75000"/>
                  </a:schemeClr>
                </a:solidFill>
              </a:rPr>
              <a:t> (</a:t>
            </a:r>
            <a:r>
              <a:rPr lang="en-US" sz="3600" b="1" dirty="0" err="1" smtClean="0">
                <a:solidFill>
                  <a:schemeClr val="accent2">
                    <a:lumMod val="75000"/>
                  </a:schemeClr>
                </a:solidFill>
              </a:rPr>
              <a:t>ಕಾನೂ</a:t>
            </a:r>
            <a:r>
              <a:rPr lang="en-US" sz="4000" b="1" dirty="0" err="1" smtClean="0">
                <a:solidFill>
                  <a:schemeClr val="accent2">
                    <a:lumMod val="75000"/>
                  </a:schemeClr>
                </a:solidFill>
              </a:rPr>
              <a:t>ನು</a:t>
            </a:r>
            <a:r>
              <a:rPr lang="en-US" sz="4000" b="1" dirty="0" smtClean="0">
                <a:solidFill>
                  <a:schemeClr val="accent2">
                    <a:lumMod val="75000"/>
                  </a:schemeClr>
                </a:solidFill>
              </a:rPr>
              <a:t>)</a:t>
            </a:r>
          </a:p>
          <a:p>
            <a:pPr algn="l"/>
            <a:endParaRPr lang="en-US" sz="4400" b="1" dirty="0" smtClean="0">
              <a:solidFill>
                <a:schemeClr val="accent2">
                  <a:lumMod val="75000"/>
                </a:schemeClr>
              </a:solidFill>
            </a:endParaRPr>
          </a:p>
          <a:p>
            <a:endParaRPr lang="en-US" sz="2400" b="1" dirty="0">
              <a:solidFill>
                <a:schemeClr val="accent2">
                  <a:lumMod val="75000"/>
                </a:schemeClr>
              </a:solidFill>
            </a:endParaRPr>
          </a:p>
        </p:txBody>
      </p:sp>
      <p:pic>
        <p:nvPicPr>
          <p:cNvPr id="1027" name="Picture 3" descr="C:\Users\admin\Desktop\Dollarphotoclub_71237665-1024x768.jpg"/>
          <p:cNvPicPr>
            <a:picLocks noChangeAspect="1" noChangeArrowheads="1"/>
          </p:cNvPicPr>
          <p:nvPr/>
        </p:nvPicPr>
        <p:blipFill>
          <a:blip r:embed="rId2"/>
          <a:srcRect/>
          <a:stretch>
            <a:fillRect/>
          </a:stretch>
        </p:blipFill>
        <p:spPr bwMode="auto">
          <a:xfrm>
            <a:off x="1981200" y="1981200"/>
            <a:ext cx="4343400" cy="2286000"/>
          </a:xfrm>
          <a:prstGeom prst="rect">
            <a:avLst/>
          </a:prstGeom>
          <a:noFill/>
        </p:spPr>
      </p:pic>
      <p:sp>
        <p:nvSpPr>
          <p:cNvPr id="5" name="Rectangle 4"/>
          <p:cNvSpPr/>
          <p:nvPr/>
        </p:nvSpPr>
        <p:spPr>
          <a:xfrm>
            <a:off x="1066800" y="4343400"/>
            <a:ext cx="7086600" cy="2000548"/>
          </a:xfrm>
          <a:prstGeom prst="rect">
            <a:avLst/>
          </a:prstGeom>
        </p:spPr>
        <p:txBody>
          <a:bodyPr wrap="square">
            <a:spAutoFit/>
          </a:bodyPr>
          <a:lstStyle/>
          <a:p>
            <a:pPr algn="ctr"/>
            <a:r>
              <a:rPr lang="en-US" sz="2400" dirty="0" smtClean="0">
                <a:solidFill>
                  <a:srgbClr val="002060"/>
                </a:solidFill>
              </a:rPr>
              <a:t>By</a:t>
            </a:r>
          </a:p>
          <a:p>
            <a:pPr algn="ctr"/>
            <a:r>
              <a:rPr lang="en-US" sz="2400" b="1" dirty="0" smtClean="0">
                <a:solidFill>
                  <a:srgbClr val="002060"/>
                </a:solidFill>
              </a:rPr>
              <a:t>     </a:t>
            </a:r>
            <a:r>
              <a:rPr lang="en-US" sz="2800" b="1" dirty="0" smtClean="0">
                <a:solidFill>
                  <a:srgbClr val="008000"/>
                </a:solidFill>
              </a:rPr>
              <a:t>Prof. </a:t>
            </a:r>
            <a:r>
              <a:rPr lang="en-US" sz="2800" b="1" dirty="0" err="1" smtClean="0">
                <a:solidFill>
                  <a:srgbClr val="008000"/>
                </a:solidFill>
              </a:rPr>
              <a:t>Pushpa</a:t>
            </a:r>
            <a:r>
              <a:rPr lang="en-US" sz="2800" b="1" dirty="0" smtClean="0">
                <a:solidFill>
                  <a:srgbClr val="008000"/>
                </a:solidFill>
              </a:rPr>
              <a:t> </a:t>
            </a:r>
            <a:r>
              <a:rPr lang="en-US" sz="2800" b="1" dirty="0" err="1" smtClean="0">
                <a:solidFill>
                  <a:srgbClr val="008000"/>
                </a:solidFill>
              </a:rPr>
              <a:t>Abbigeri</a:t>
            </a:r>
            <a:r>
              <a:rPr lang="en-US" sz="2800" b="1" dirty="0" smtClean="0">
                <a:solidFill>
                  <a:srgbClr val="008000"/>
                </a:solidFill>
              </a:rPr>
              <a:t> </a:t>
            </a:r>
            <a:endParaRPr lang="en-US" sz="2400" b="1" dirty="0" smtClean="0">
              <a:solidFill>
                <a:srgbClr val="008000"/>
              </a:solidFill>
            </a:endParaRPr>
          </a:p>
          <a:p>
            <a:pPr algn="ctr"/>
            <a:r>
              <a:rPr lang="en-US" sz="2400" b="1" dirty="0" smtClean="0">
                <a:solidFill>
                  <a:srgbClr val="008000"/>
                </a:solidFill>
              </a:rPr>
              <a:t>      </a:t>
            </a:r>
            <a:r>
              <a:rPr lang="en-US" sz="2400" b="1" dirty="0" smtClean="0">
                <a:solidFill>
                  <a:srgbClr val="008000"/>
                </a:solidFill>
              </a:rPr>
              <a:t>  </a:t>
            </a:r>
            <a:r>
              <a:rPr lang="en-US" sz="2400" b="1" dirty="0" smtClean="0">
                <a:solidFill>
                  <a:srgbClr val="008000"/>
                </a:solidFill>
              </a:rPr>
              <a:t>Associate Professor                 </a:t>
            </a:r>
          </a:p>
          <a:p>
            <a:pPr algn="ctr"/>
            <a:r>
              <a:rPr lang="en-US" sz="2400" b="1" dirty="0" smtClean="0">
                <a:solidFill>
                  <a:srgbClr val="0070C0"/>
                </a:solidFill>
              </a:rPr>
              <a:t>S. K.S.J. Arts &amp; Dr. S. M. S. Commerce College for </a:t>
            </a:r>
            <a:r>
              <a:rPr lang="en-US" sz="2400" b="1" dirty="0" smtClean="0">
                <a:solidFill>
                  <a:srgbClr val="0070C0"/>
                </a:solidFill>
              </a:rPr>
              <a:t>Women, </a:t>
            </a:r>
            <a:r>
              <a:rPr lang="en-US" sz="2400" b="1" dirty="0" err="1" smtClean="0">
                <a:solidFill>
                  <a:srgbClr val="0070C0"/>
                </a:solidFill>
              </a:rPr>
              <a:t>Dharwad</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solidFill>
                  <a:srgbClr val="0070C0"/>
                </a:solidFill>
              </a:rPr>
              <a:t>Types of Contracts –</a:t>
            </a:r>
            <a:r>
              <a:rPr lang="en-US" sz="4000" b="1" dirty="0" smtClean="0">
                <a:solidFill>
                  <a:srgbClr val="0070C0"/>
                </a:solidFill>
              </a:rPr>
              <a:t> </a:t>
            </a:r>
            <a:br>
              <a:rPr lang="en-US" sz="4000" b="1" dirty="0" smtClean="0">
                <a:solidFill>
                  <a:srgbClr val="0070C0"/>
                </a:solidFill>
              </a:rPr>
            </a:br>
            <a:r>
              <a:rPr lang="en-US" sz="3200" b="1" dirty="0" smtClean="0">
                <a:solidFill>
                  <a:srgbClr val="7030A0"/>
                </a:solidFill>
              </a:rPr>
              <a:t>I. On the basis of its enforcement</a:t>
            </a:r>
            <a:br>
              <a:rPr lang="en-US" sz="3200" b="1" dirty="0" smtClean="0">
                <a:solidFill>
                  <a:srgbClr val="7030A0"/>
                </a:solidFill>
              </a:rPr>
            </a:br>
            <a:endParaRPr lang="en-US" sz="3200" dirty="0"/>
          </a:p>
        </p:txBody>
      </p:sp>
      <p:sp>
        <p:nvSpPr>
          <p:cNvPr id="3" name="Content Placeholder 2"/>
          <p:cNvSpPr>
            <a:spLocks noGrp="1"/>
          </p:cNvSpPr>
          <p:nvPr>
            <p:ph idx="1"/>
          </p:nvPr>
        </p:nvSpPr>
        <p:spPr>
          <a:xfrm>
            <a:off x="457200" y="1295400"/>
            <a:ext cx="8229600" cy="5029200"/>
          </a:xfrm>
        </p:spPr>
        <p:txBody>
          <a:bodyPr>
            <a:normAutofit fontScale="92500"/>
          </a:bodyPr>
          <a:lstStyle/>
          <a:p>
            <a:pPr algn="just" fontAlgn="base">
              <a:buNone/>
            </a:pPr>
            <a:r>
              <a:rPr lang="en-US" b="1" dirty="0" smtClean="0"/>
              <a:t>E. </a:t>
            </a:r>
            <a:r>
              <a:rPr lang="en-US" b="1" dirty="0" smtClean="0">
                <a:solidFill>
                  <a:srgbClr val="003399"/>
                </a:solidFill>
              </a:rPr>
              <a:t>Illegal/unlawful Contract  </a:t>
            </a:r>
            <a:r>
              <a:rPr lang="en-US" b="1" dirty="0" err="1" smtClean="0">
                <a:solidFill>
                  <a:srgbClr val="003399"/>
                </a:solidFill>
              </a:rPr>
              <a:t>ಕಾನೂನುಬಾಹಿರ</a:t>
            </a:r>
            <a:r>
              <a:rPr lang="en-US" b="1" dirty="0" smtClean="0">
                <a:solidFill>
                  <a:srgbClr val="003399"/>
                </a:solidFill>
              </a:rPr>
              <a:t> </a:t>
            </a:r>
            <a:r>
              <a:rPr lang="en-US" b="1" dirty="0" err="1" smtClean="0">
                <a:solidFill>
                  <a:srgbClr val="003399"/>
                </a:solidFill>
              </a:rPr>
              <a:t>ಒಪ್ಪಂದ</a:t>
            </a:r>
            <a:r>
              <a:rPr lang="en-US" b="1" dirty="0" smtClean="0">
                <a:solidFill>
                  <a:srgbClr val="003399"/>
                </a:solidFill>
              </a:rPr>
              <a:t> : </a:t>
            </a:r>
            <a:r>
              <a:rPr lang="en-US" b="1" dirty="0" err="1" smtClean="0">
                <a:solidFill>
                  <a:srgbClr val="003399"/>
                </a:solidFill>
              </a:rPr>
              <a:t>ಕಾನೂ</a:t>
            </a:r>
            <a:r>
              <a:rPr lang="en-US" b="1" dirty="0" err="1" smtClean="0"/>
              <a:t>ನಿನಿಂದ</a:t>
            </a:r>
            <a:r>
              <a:rPr lang="en-US" b="1" dirty="0" smtClean="0"/>
              <a:t> </a:t>
            </a:r>
            <a:r>
              <a:rPr lang="en-US" b="1" dirty="0" err="1" smtClean="0"/>
              <a:t>ನಿಷೇಧಿಸಲ್ಪಟ್ಟ</a:t>
            </a:r>
            <a:r>
              <a:rPr lang="en-US" b="1" dirty="0" smtClean="0"/>
              <a:t> </a:t>
            </a:r>
            <a:r>
              <a:rPr lang="en-US" b="1" dirty="0" err="1" smtClean="0"/>
              <a:t>ಒಪ್ಪಂದವನ್ನು</a:t>
            </a:r>
            <a:r>
              <a:rPr lang="en-US" b="1" dirty="0" smtClean="0"/>
              <a:t> </a:t>
            </a:r>
            <a:r>
              <a:rPr lang="en-US" b="1" dirty="0" err="1" smtClean="0"/>
              <a:t>ಕಾನೂನುಬಾಹಿರ</a:t>
            </a:r>
            <a:r>
              <a:rPr lang="en-US" b="1" dirty="0" smtClean="0"/>
              <a:t> </a:t>
            </a:r>
            <a:r>
              <a:rPr lang="en-US" b="1" dirty="0" err="1" smtClean="0"/>
              <a:t>ಒಪ್ಪಂದ</a:t>
            </a:r>
            <a:r>
              <a:rPr lang="en-US" b="1" dirty="0" smtClean="0"/>
              <a:t> </a:t>
            </a:r>
            <a:r>
              <a:rPr lang="en-US" b="1" dirty="0" err="1" smtClean="0"/>
              <a:t>ಎಂದು</a:t>
            </a:r>
            <a:r>
              <a:rPr lang="en-US" b="1" dirty="0" smtClean="0"/>
              <a:t> </a:t>
            </a:r>
            <a:r>
              <a:rPr lang="en-US" b="1" dirty="0" err="1" smtClean="0"/>
              <a:t>ಕರೆಯಲಾಗುತ್ತದೆ</a:t>
            </a:r>
            <a:r>
              <a:rPr lang="en-US" b="1" dirty="0" smtClean="0"/>
              <a:t>. </a:t>
            </a:r>
          </a:p>
          <a:p>
            <a:pPr algn="just" fontAlgn="base">
              <a:buNone/>
            </a:pPr>
            <a:r>
              <a:rPr lang="en-US" b="1" dirty="0" smtClean="0"/>
              <a:t>   </a:t>
            </a:r>
            <a:r>
              <a:rPr lang="en-US" b="1" dirty="0" err="1" smtClean="0"/>
              <a:t>Eg</a:t>
            </a:r>
            <a:r>
              <a:rPr lang="en-US" b="1" dirty="0" smtClean="0"/>
              <a:t>. </a:t>
            </a:r>
            <a:r>
              <a:rPr lang="en-US" b="1" dirty="0" err="1" smtClean="0"/>
              <a:t>ಉದಾಹರಣೆ</a:t>
            </a:r>
            <a:r>
              <a:rPr lang="en-US" b="1" dirty="0" smtClean="0"/>
              <a:t> : </a:t>
            </a:r>
            <a:r>
              <a:rPr lang="en-US" b="1" dirty="0" smtClean="0">
                <a:solidFill>
                  <a:srgbClr val="FF0000"/>
                </a:solidFill>
              </a:rPr>
              <a:t>A promise to commit murder or robbery is </a:t>
            </a:r>
            <a:r>
              <a:rPr lang="en-US" b="1" dirty="0" err="1" smtClean="0">
                <a:solidFill>
                  <a:srgbClr val="FF0000"/>
                </a:solidFill>
              </a:rPr>
              <a:t>illigai</a:t>
            </a:r>
            <a:r>
              <a:rPr lang="en-US" b="1" dirty="0" smtClean="0">
                <a:solidFill>
                  <a:srgbClr val="FF0000"/>
                </a:solidFill>
              </a:rPr>
              <a:t> …   </a:t>
            </a:r>
            <a:r>
              <a:rPr lang="en-US" b="1" dirty="0" err="1" smtClean="0">
                <a:solidFill>
                  <a:srgbClr val="FF0000"/>
                </a:solidFill>
              </a:rPr>
              <a:t>ಒಪ್ಪಂದವು</a:t>
            </a:r>
            <a:r>
              <a:rPr lang="en-US" b="1" dirty="0" smtClean="0">
                <a:solidFill>
                  <a:srgbClr val="FF0000"/>
                </a:solidFill>
              </a:rPr>
              <a:t> </a:t>
            </a:r>
            <a:r>
              <a:rPr lang="en-US" b="1" dirty="0" err="1" smtClean="0">
                <a:solidFill>
                  <a:srgbClr val="FF0000"/>
                </a:solidFill>
              </a:rPr>
              <a:t>ಕಾನೂನುಬಾಹಿರ</a:t>
            </a:r>
            <a:r>
              <a:rPr lang="en-US" b="1" dirty="0" smtClean="0">
                <a:solidFill>
                  <a:srgbClr val="FF0000"/>
                </a:solidFill>
              </a:rPr>
              <a:t> </a:t>
            </a:r>
            <a:r>
              <a:rPr lang="en-US" b="1" dirty="0" err="1" smtClean="0">
                <a:solidFill>
                  <a:srgbClr val="FF0000"/>
                </a:solidFill>
              </a:rPr>
              <a:t>ಒಪ್ಪಂದವಾಗಿದೆ</a:t>
            </a:r>
            <a:r>
              <a:rPr lang="en-US" b="1" dirty="0" smtClean="0">
                <a:solidFill>
                  <a:srgbClr val="FF0000"/>
                </a:solidFill>
              </a:rPr>
              <a:t>.</a:t>
            </a:r>
            <a:endParaRPr lang="en-US" sz="1800" dirty="0" smtClean="0">
              <a:solidFill>
                <a:srgbClr val="FF0000"/>
              </a:solidFill>
            </a:endParaRPr>
          </a:p>
          <a:p>
            <a:pPr algn="just" fontAlgn="base">
              <a:buNone/>
            </a:pPr>
            <a:r>
              <a:rPr lang="en-US" b="1" dirty="0" smtClean="0">
                <a:solidFill>
                  <a:srgbClr val="C00000"/>
                </a:solidFill>
              </a:rPr>
              <a:t>    </a:t>
            </a:r>
            <a:r>
              <a:rPr lang="en-US" b="1" dirty="0" smtClean="0">
                <a:solidFill>
                  <a:srgbClr val="0070C0"/>
                </a:solidFill>
              </a:rPr>
              <a:t>Section 23 of the Act describes some condition’s when an agreement may be unlawful or illegal. Agreements whose object or consideration is forbidden by law are called illegal contracts.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marL="58738" lvl="0" indent="-58738" algn="l" fontAlgn="base"/>
            <a:r>
              <a:rPr lang="en-US" b="1" dirty="0" smtClean="0"/>
              <a:t> </a:t>
            </a:r>
            <a:br>
              <a:rPr lang="en-US" b="1" dirty="0" smtClean="0"/>
            </a:br>
            <a:r>
              <a:rPr lang="en-US" sz="3600" b="1" dirty="0" smtClean="0">
                <a:solidFill>
                  <a:srgbClr val="0070C0"/>
                </a:solidFill>
              </a:rPr>
              <a:t>Types of Contracts</a:t>
            </a:r>
            <a:br>
              <a:rPr lang="en-US" sz="3600" b="1" dirty="0" smtClean="0">
                <a:solidFill>
                  <a:srgbClr val="0070C0"/>
                </a:solidFill>
              </a:rPr>
            </a:br>
            <a:r>
              <a:rPr lang="en-US" sz="3600" b="1" dirty="0" smtClean="0">
                <a:solidFill>
                  <a:srgbClr val="0070C0"/>
                </a:solidFill>
              </a:rPr>
              <a:t> </a:t>
            </a:r>
            <a:r>
              <a:rPr lang="en-US" sz="3600" b="1" dirty="0" smtClean="0">
                <a:solidFill>
                  <a:srgbClr val="7030A0"/>
                </a:solidFill>
              </a:rPr>
              <a:t>II </a:t>
            </a:r>
            <a:r>
              <a:rPr lang="en-US" sz="3100" b="1" dirty="0" smtClean="0">
                <a:solidFill>
                  <a:srgbClr val="7030A0"/>
                </a:solidFill>
              </a:rPr>
              <a:t>On the basis of mode of</a:t>
            </a:r>
            <a:r>
              <a:rPr lang="en-US" sz="4000" b="1" dirty="0" smtClean="0">
                <a:solidFill>
                  <a:srgbClr val="7030A0"/>
                </a:solidFill>
              </a:rPr>
              <a:t> </a:t>
            </a:r>
            <a:r>
              <a:rPr lang="en-US" sz="2700" b="1" dirty="0" smtClean="0">
                <a:solidFill>
                  <a:srgbClr val="7030A0"/>
                </a:solidFill>
              </a:rPr>
              <a:t>creatio</a:t>
            </a:r>
            <a:r>
              <a:rPr lang="en-US" sz="3100" b="1" dirty="0" smtClean="0">
                <a:solidFill>
                  <a:srgbClr val="7030A0"/>
                </a:solidFill>
              </a:rPr>
              <a:t>n </a:t>
            </a:r>
            <a:r>
              <a:rPr lang="en-US" sz="2700" b="1" dirty="0" err="1" smtClean="0"/>
              <a:t>ರಚನೆಯ</a:t>
            </a:r>
            <a:r>
              <a:rPr lang="en-US" sz="2700" b="1" dirty="0" smtClean="0"/>
              <a:t> </a:t>
            </a:r>
            <a:r>
              <a:rPr lang="en-US" sz="2700" b="1" dirty="0" err="1" smtClean="0"/>
              <a:t>ಆಧಾರದ</a:t>
            </a:r>
            <a:r>
              <a:rPr lang="en-US" sz="2200" b="1" dirty="0" smtClean="0"/>
              <a:t> </a:t>
            </a:r>
            <a:r>
              <a:rPr lang="en-US" sz="2200" b="1" dirty="0" err="1" smtClean="0"/>
              <a:t>ಮೇ</a:t>
            </a:r>
            <a:r>
              <a:rPr lang="en-US" sz="2700" b="1" dirty="0" err="1" smtClean="0"/>
              <a:t>ಲೆ</a:t>
            </a:r>
            <a:r>
              <a:rPr lang="en-US" sz="4000" dirty="0" smtClean="0"/>
              <a:t/>
            </a:r>
            <a:br>
              <a:rPr lang="en-US" sz="4000" dirty="0" smtClean="0"/>
            </a:br>
            <a:endParaRPr lang="en-US" sz="4000" b="1" dirty="0">
              <a:solidFill>
                <a:srgbClr val="7030A0"/>
              </a:solidFill>
            </a:endParaRPr>
          </a:p>
        </p:txBody>
      </p:sp>
      <p:sp>
        <p:nvSpPr>
          <p:cNvPr id="3" name="Content Placeholder 2"/>
          <p:cNvSpPr>
            <a:spLocks noGrp="1"/>
          </p:cNvSpPr>
          <p:nvPr>
            <p:ph idx="1"/>
          </p:nvPr>
        </p:nvSpPr>
        <p:spPr>
          <a:xfrm>
            <a:off x="457200" y="1676400"/>
            <a:ext cx="8229600" cy="4572000"/>
          </a:xfrm>
        </p:spPr>
        <p:txBody>
          <a:bodyPr>
            <a:normAutofit/>
          </a:bodyPr>
          <a:lstStyle/>
          <a:p>
            <a:pPr fontAlgn="base">
              <a:buNone/>
            </a:pPr>
            <a:r>
              <a:rPr lang="en-US" b="1" dirty="0" smtClean="0"/>
              <a:t> </a:t>
            </a:r>
            <a:r>
              <a:rPr lang="en-US" b="1" dirty="0" smtClean="0">
                <a:solidFill>
                  <a:srgbClr val="003399"/>
                </a:solidFill>
              </a:rPr>
              <a:t>A. Express Contracts</a:t>
            </a:r>
          </a:p>
          <a:p>
            <a:pPr marL="342900" lvl="1" indent="-342900" algn="just" fontAlgn="base">
              <a:buNone/>
            </a:pPr>
            <a:r>
              <a:rPr lang="en-US" b="1" dirty="0" smtClean="0">
                <a:solidFill>
                  <a:srgbClr val="003399"/>
                </a:solidFill>
              </a:rPr>
              <a:t> </a:t>
            </a:r>
            <a:r>
              <a:rPr lang="en-US" b="1" dirty="0" smtClean="0"/>
              <a:t>   Section 9 - Contracts entered into between the parties by words, spoken or written, are known as express contracts. </a:t>
            </a:r>
          </a:p>
          <a:p>
            <a:pPr marL="342900" lvl="1" indent="-342900" algn="just" fontAlgn="base">
              <a:buNone/>
            </a:pPr>
            <a:r>
              <a:rPr lang="en-US" b="1" dirty="0" smtClean="0"/>
              <a:t>    </a:t>
            </a:r>
            <a:r>
              <a:rPr lang="en-US" b="1" dirty="0" err="1" smtClean="0">
                <a:solidFill>
                  <a:srgbClr val="5703C7"/>
                </a:solidFill>
              </a:rPr>
              <a:t>ಒಪ್ಪಂದದ</a:t>
            </a:r>
            <a:r>
              <a:rPr lang="en-US" b="1" dirty="0" smtClean="0">
                <a:solidFill>
                  <a:srgbClr val="5703C7"/>
                </a:solidFill>
              </a:rPr>
              <a:t> </a:t>
            </a:r>
            <a:r>
              <a:rPr lang="en-US" b="1" dirty="0" err="1" smtClean="0">
                <a:solidFill>
                  <a:srgbClr val="5703C7"/>
                </a:solidFill>
              </a:rPr>
              <a:t>ನಿಯಮಗಳನ್ನು</a:t>
            </a:r>
            <a:r>
              <a:rPr lang="en-US" b="1" dirty="0" smtClean="0">
                <a:solidFill>
                  <a:srgbClr val="5703C7"/>
                </a:solidFill>
              </a:rPr>
              <a:t> </a:t>
            </a:r>
            <a:r>
              <a:rPr lang="en-US" b="1" dirty="0" err="1" smtClean="0">
                <a:solidFill>
                  <a:srgbClr val="5703C7"/>
                </a:solidFill>
              </a:rPr>
              <a:t>ಮೌಖಿಕವಾಗಿ</a:t>
            </a:r>
            <a:r>
              <a:rPr lang="en-US" b="1" dirty="0" smtClean="0">
                <a:solidFill>
                  <a:srgbClr val="5703C7"/>
                </a:solidFill>
              </a:rPr>
              <a:t> </a:t>
            </a:r>
            <a:r>
              <a:rPr lang="en-US" b="1" dirty="0" err="1" smtClean="0">
                <a:solidFill>
                  <a:srgbClr val="5703C7"/>
                </a:solidFill>
              </a:rPr>
              <a:t>ಅಥವಾ</a:t>
            </a:r>
            <a:r>
              <a:rPr lang="en-US" b="1" dirty="0" smtClean="0">
                <a:solidFill>
                  <a:srgbClr val="5703C7"/>
                </a:solidFill>
              </a:rPr>
              <a:t> </a:t>
            </a:r>
            <a:r>
              <a:rPr lang="en-US" b="1" dirty="0" err="1" smtClean="0">
                <a:solidFill>
                  <a:srgbClr val="5703C7"/>
                </a:solidFill>
              </a:rPr>
              <a:t>ಲಿಖಿತವಾಗಿ</a:t>
            </a:r>
            <a:r>
              <a:rPr lang="en-US" b="1" dirty="0" smtClean="0">
                <a:solidFill>
                  <a:srgbClr val="5703C7"/>
                </a:solidFill>
              </a:rPr>
              <a:t> </a:t>
            </a:r>
            <a:r>
              <a:rPr lang="en-US" b="1" dirty="0" err="1" smtClean="0">
                <a:solidFill>
                  <a:srgbClr val="5703C7"/>
                </a:solidFill>
              </a:rPr>
              <a:t>ವ್ಯಕ್ತಪಡಿಸಿದಾಗ</a:t>
            </a:r>
            <a:r>
              <a:rPr lang="en-US" b="1" dirty="0" smtClean="0">
                <a:solidFill>
                  <a:srgbClr val="5703C7"/>
                </a:solidFill>
              </a:rPr>
              <a:t>, </a:t>
            </a:r>
            <a:r>
              <a:rPr lang="en-US" b="1" dirty="0" err="1" smtClean="0">
                <a:solidFill>
                  <a:srgbClr val="5703C7"/>
                </a:solidFill>
              </a:rPr>
              <a:t>ಅದನ್ನು</a:t>
            </a:r>
            <a:r>
              <a:rPr lang="en-US" b="1" dirty="0" smtClean="0">
                <a:solidFill>
                  <a:srgbClr val="5703C7"/>
                </a:solidFill>
              </a:rPr>
              <a:t> </a:t>
            </a:r>
            <a:r>
              <a:rPr lang="en-US" b="1" dirty="0" err="1" smtClean="0">
                <a:solidFill>
                  <a:srgbClr val="5703C7"/>
                </a:solidFill>
              </a:rPr>
              <a:t>ಎಕ್ಸ್‌ಪ್ರೆಸ್</a:t>
            </a:r>
            <a:r>
              <a:rPr lang="en-US" b="1" dirty="0" smtClean="0">
                <a:solidFill>
                  <a:srgbClr val="5703C7"/>
                </a:solidFill>
              </a:rPr>
              <a:t> </a:t>
            </a:r>
            <a:r>
              <a:rPr lang="en-US" b="1" dirty="0" err="1" smtClean="0">
                <a:solidFill>
                  <a:srgbClr val="5703C7"/>
                </a:solidFill>
              </a:rPr>
              <a:t>ಕಾಂಟ್ರಾಕ್ಟ್</a:t>
            </a:r>
            <a:r>
              <a:rPr lang="en-US" b="1" dirty="0" smtClean="0">
                <a:solidFill>
                  <a:srgbClr val="5703C7"/>
                </a:solidFill>
              </a:rPr>
              <a:t> </a:t>
            </a:r>
            <a:r>
              <a:rPr lang="en-US" b="1" dirty="0" err="1" smtClean="0">
                <a:solidFill>
                  <a:srgbClr val="5703C7"/>
                </a:solidFill>
              </a:rPr>
              <a:t>ಎಂದು</a:t>
            </a:r>
            <a:r>
              <a:rPr lang="en-US" b="1" dirty="0" smtClean="0">
                <a:solidFill>
                  <a:srgbClr val="5703C7"/>
                </a:solidFill>
              </a:rPr>
              <a:t> </a:t>
            </a:r>
            <a:r>
              <a:rPr lang="en-US" b="1" dirty="0" err="1" smtClean="0">
                <a:solidFill>
                  <a:srgbClr val="5703C7"/>
                </a:solidFill>
              </a:rPr>
              <a:t>ಕರೆಯಲಾಗುತ್ತದೆ</a:t>
            </a:r>
            <a:r>
              <a:rPr lang="en-US" b="1" dirty="0" smtClean="0">
                <a:solidFill>
                  <a:srgbClr val="5703C7"/>
                </a:solidFill>
              </a:rPr>
              <a:t>.</a:t>
            </a:r>
            <a:endParaRPr lang="en-US" dirty="0">
              <a:solidFill>
                <a:srgbClr val="5703C7"/>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pPr algn="l"/>
            <a:r>
              <a:rPr lang="en-US" sz="2800" b="1" dirty="0" smtClean="0">
                <a:solidFill>
                  <a:srgbClr val="0070C0"/>
                </a:solidFill>
              </a:rPr>
              <a:t>Types of Contracts</a:t>
            </a:r>
            <a:br>
              <a:rPr lang="en-US" sz="2800" b="1" dirty="0" smtClean="0">
                <a:solidFill>
                  <a:srgbClr val="0070C0"/>
                </a:solidFill>
              </a:rPr>
            </a:br>
            <a:r>
              <a:rPr lang="en-US" sz="2800" b="1" dirty="0" smtClean="0">
                <a:solidFill>
                  <a:srgbClr val="0070C0"/>
                </a:solidFill>
              </a:rPr>
              <a:t> </a:t>
            </a:r>
            <a:r>
              <a:rPr lang="en-US" sz="2800" b="1" dirty="0" smtClean="0">
                <a:solidFill>
                  <a:srgbClr val="7030A0"/>
                </a:solidFill>
              </a:rPr>
              <a:t>II On the basis of mode of creation</a:t>
            </a:r>
            <a:r>
              <a:rPr lang="en-US" sz="2400" b="1" dirty="0" smtClean="0"/>
              <a:t> </a:t>
            </a:r>
            <a:r>
              <a:rPr lang="en-US" sz="2400" b="1" dirty="0" err="1" smtClean="0"/>
              <a:t>ರಚನೆಯ</a:t>
            </a:r>
            <a:r>
              <a:rPr lang="en-US" sz="2400" b="1" dirty="0" smtClean="0"/>
              <a:t> </a:t>
            </a:r>
            <a:r>
              <a:rPr lang="en-US" sz="2400" b="1" dirty="0" err="1" smtClean="0"/>
              <a:t>ಆಧಾರದ</a:t>
            </a:r>
            <a:r>
              <a:rPr lang="en-US" sz="2400" b="1" dirty="0" smtClean="0"/>
              <a:t> </a:t>
            </a:r>
            <a:r>
              <a:rPr lang="en-US" sz="2400" b="1" dirty="0" err="1" smtClean="0"/>
              <a:t>ಮೇಲೆ</a:t>
            </a:r>
            <a:r>
              <a:rPr lang="en-US" sz="2400" dirty="0" smtClean="0"/>
              <a:t/>
            </a:r>
            <a:br>
              <a:rPr lang="en-US" sz="2400" dirty="0" smtClean="0"/>
            </a:br>
            <a:endParaRPr lang="en-US" sz="2800" dirty="0"/>
          </a:p>
        </p:txBody>
      </p:sp>
      <p:sp>
        <p:nvSpPr>
          <p:cNvPr id="3" name="Content Placeholder 2"/>
          <p:cNvSpPr>
            <a:spLocks noGrp="1"/>
          </p:cNvSpPr>
          <p:nvPr>
            <p:ph idx="1"/>
          </p:nvPr>
        </p:nvSpPr>
        <p:spPr>
          <a:xfrm>
            <a:off x="457200" y="1219200"/>
            <a:ext cx="8229600" cy="4906963"/>
          </a:xfrm>
        </p:spPr>
        <p:txBody>
          <a:bodyPr>
            <a:normAutofit/>
          </a:bodyPr>
          <a:lstStyle/>
          <a:p>
            <a:pPr fontAlgn="base">
              <a:buNone/>
            </a:pPr>
            <a:r>
              <a:rPr lang="en-US" b="1" dirty="0" smtClean="0">
                <a:solidFill>
                  <a:srgbClr val="003399"/>
                </a:solidFill>
              </a:rPr>
              <a:t>B. Implied Contracts</a:t>
            </a:r>
          </a:p>
          <a:p>
            <a:pPr algn="just" fontAlgn="base"/>
            <a:r>
              <a:rPr lang="en-US" b="1" dirty="0" smtClean="0"/>
              <a:t>Contracts entered into between parties by virtue of their conduct are called implied contracts. The terms of the agreement </a:t>
            </a:r>
            <a:br>
              <a:rPr lang="en-US" b="1" dirty="0" smtClean="0"/>
            </a:br>
            <a:r>
              <a:rPr lang="en-US" b="1" dirty="0" smtClean="0"/>
              <a:t>are not expressed in written or oral form but are inferred from their conduct.</a:t>
            </a:r>
            <a:br>
              <a:rPr lang="en-US" b="1" dirty="0" smtClean="0"/>
            </a:br>
            <a:r>
              <a:rPr lang="en-US" b="1" dirty="0" err="1" smtClean="0">
                <a:solidFill>
                  <a:srgbClr val="FF0066"/>
                </a:solidFill>
              </a:rPr>
              <a:t>ಒಪ್ಪಂದದ</a:t>
            </a:r>
            <a:r>
              <a:rPr lang="en-US" b="1" dirty="0" smtClean="0">
                <a:solidFill>
                  <a:srgbClr val="FF0066"/>
                </a:solidFill>
              </a:rPr>
              <a:t> </a:t>
            </a:r>
            <a:r>
              <a:rPr lang="en-US" b="1" dirty="0" err="1" smtClean="0">
                <a:solidFill>
                  <a:srgbClr val="FF0066"/>
                </a:solidFill>
              </a:rPr>
              <a:t>ನಿಯಮಗಳನ್ನು</a:t>
            </a:r>
            <a:r>
              <a:rPr lang="en-US" b="1" dirty="0" smtClean="0">
                <a:solidFill>
                  <a:srgbClr val="FF0066"/>
                </a:solidFill>
              </a:rPr>
              <a:t> </a:t>
            </a:r>
            <a:r>
              <a:rPr lang="en-US" b="1" dirty="0" err="1" smtClean="0">
                <a:solidFill>
                  <a:srgbClr val="FF0066"/>
                </a:solidFill>
              </a:rPr>
              <a:t>ಎರಡು</a:t>
            </a:r>
            <a:r>
              <a:rPr lang="en-US" b="1" dirty="0" smtClean="0">
                <a:solidFill>
                  <a:srgbClr val="FF0066"/>
                </a:solidFill>
              </a:rPr>
              <a:t> </a:t>
            </a:r>
            <a:r>
              <a:rPr lang="en-US" b="1" dirty="0" err="1" smtClean="0">
                <a:solidFill>
                  <a:srgbClr val="FF0066"/>
                </a:solidFill>
              </a:rPr>
              <a:t>ಸಭೆಗಳ</a:t>
            </a:r>
            <a:r>
              <a:rPr lang="en-US" b="1" dirty="0" smtClean="0">
                <a:solidFill>
                  <a:srgbClr val="FF0066"/>
                </a:solidFill>
              </a:rPr>
              <a:t> </a:t>
            </a:r>
            <a:r>
              <a:rPr lang="en-US" b="1" dirty="0" err="1" smtClean="0">
                <a:solidFill>
                  <a:srgbClr val="FF0066"/>
                </a:solidFill>
              </a:rPr>
              <a:t>ನಡವಳಿಕೆಯಿಂದ</a:t>
            </a:r>
            <a:r>
              <a:rPr lang="en-US" b="1" dirty="0" smtClean="0">
                <a:solidFill>
                  <a:srgbClr val="FF0066"/>
                </a:solidFill>
              </a:rPr>
              <a:t> </a:t>
            </a:r>
            <a:r>
              <a:rPr lang="en-US" b="1" dirty="0" err="1" smtClean="0">
                <a:solidFill>
                  <a:srgbClr val="FF0066"/>
                </a:solidFill>
              </a:rPr>
              <a:t>ನಿರೀಕ್ಷಿಸಲಾಗುತ್ತದೆ</a:t>
            </a:r>
            <a:r>
              <a:rPr lang="en-US" b="1" dirty="0" smtClean="0">
                <a:solidFill>
                  <a:srgbClr val="FF0066"/>
                </a:solidFill>
              </a:rPr>
              <a:t>.</a:t>
            </a:r>
            <a:endParaRPr lang="en-US" dirty="0" smtClean="0">
              <a:solidFill>
                <a:srgbClr val="FF0066"/>
              </a:solidFill>
            </a:endParaRPr>
          </a:p>
          <a:p>
            <a:endParaRPr lang="en-US" dirty="0">
              <a:solidFill>
                <a:srgbClr val="FF006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Autofit/>
          </a:bodyPr>
          <a:lstStyle/>
          <a:p>
            <a:pPr lvl="0" algn="l"/>
            <a:r>
              <a:rPr lang="en-US" sz="2800" b="1" dirty="0" smtClean="0">
                <a:solidFill>
                  <a:srgbClr val="0070C0"/>
                </a:solidFill>
              </a:rPr>
              <a:t/>
            </a:r>
            <a:br>
              <a:rPr lang="en-US" sz="2800" b="1" dirty="0" smtClean="0">
                <a:solidFill>
                  <a:srgbClr val="0070C0"/>
                </a:solidFill>
              </a:rPr>
            </a:br>
            <a:r>
              <a:rPr lang="en-US" sz="2800" b="1" dirty="0" smtClean="0">
                <a:solidFill>
                  <a:srgbClr val="0070C0"/>
                </a:solidFill>
              </a:rPr>
              <a:t>Types </a:t>
            </a:r>
            <a:r>
              <a:rPr lang="en-US" sz="2800" b="1" dirty="0" smtClean="0">
                <a:solidFill>
                  <a:srgbClr val="0070C0"/>
                </a:solidFill>
              </a:rPr>
              <a:t>of Contracts</a:t>
            </a:r>
            <a:br>
              <a:rPr lang="en-US" sz="2800" b="1" dirty="0" smtClean="0">
                <a:solidFill>
                  <a:srgbClr val="0070C0"/>
                </a:solidFill>
              </a:rPr>
            </a:br>
            <a:r>
              <a:rPr lang="en-US" sz="2800" b="1" dirty="0" smtClean="0">
                <a:solidFill>
                  <a:srgbClr val="0070C0"/>
                </a:solidFill>
              </a:rPr>
              <a:t> </a:t>
            </a:r>
            <a:r>
              <a:rPr lang="en-US" sz="2800" b="1" dirty="0" smtClean="0">
                <a:solidFill>
                  <a:srgbClr val="7030A0"/>
                </a:solidFill>
              </a:rPr>
              <a:t>II On the basis of mode of creation</a:t>
            </a:r>
            <a:r>
              <a:rPr lang="en-US" sz="2400" b="1" dirty="0" smtClean="0"/>
              <a:t> </a:t>
            </a:r>
            <a:r>
              <a:rPr lang="en-US" sz="2400" b="1" dirty="0" err="1" smtClean="0"/>
              <a:t>ರಚನೆಯ</a:t>
            </a:r>
            <a:r>
              <a:rPr lang="en-US" sz="2400" b="1" dirty="0" smtClean="0"/>
              <a:t> </a:t>
            </a:r>
            <a:r>
              <a:rPr lang="en-US" sz="2400" b="1" dirty="0" err="1" smtClean="0"/>
              <a:t>ಆಧಾರದ</a:t>
            </a:r>
            <a:r>
              <a:rPr lang="en-US" sz="2400" b="1" dirty="0" smtClean="0"/>
              <a:t> </a:t>
            </a:r>
            <a:r>
              <a:rPr lang="en-US" sz="2400" b="1" dirty="0" err="1" smtClean="0"/>
              <a:t>ಮೇಲೆ</a:t>
            </a:r>
            <a:r>
              <a:rPr lang="en-US" sz="2400" dirty="0" smtClean="0"/>
              <a:t/>
            </a:r>
            <a:br>
              <a:rPr lang="en-US" sz="2400" dirty="0" smtClean="0"/>
            </a:br>
            <a:endParaRPr lang="en-US" sz="2800" dirty="0"/>
          </a:p>
        </p:txBody>
      </p:sp>
      <p:sp>
        <p:nvSpPr>
          <p:cNvPr id="3" name="Content Placeholder 2"/>
          <p:cNvSpPr>
            <a:spLocks noGrp="1"/>
          </p:cNvSpPr>
          <p:nvPr>
            <p:ph idx="1"/>
          </p:nvPr>
        </p:nvSpPr>
        <p:spPr>
          <a:xfrm>
            <a:off x="457200" y="1143000"/>
            <a:ext cx="8229600" cy="5257800"/>
          </a:xfrm>
        </p:spPr>
        <p:txBody>
          <a:bodyPr>
            <a:normAutofit fontScale="70000" lnSpcReduction="20000"/>
          </a:bodyPr>
          <a:lstStyle/>
          <a:p>
            <a:pPr algn="just" fontAlgn="base">
              <a:buNone/>
            </a:pPr>
            <a:r>
              <a:rPr lang="en-US" b="1" dirty="0" smtClean="0"/>
              <a:t>C.</a:t>
            </a:r>
            <a:r>
              <a:rPr lang="en-US" sz="4000" b="1" dirty="0" smtClean="0">
                <a:solidFill>
                  <a:srgbClr val="002060"/>
                </a:solidFill>
              </a:rPr>
              <a:t> Quasi-Contract</a:t>
            </a:r>
            <a:endParaRPr lang="en-US" b="1" dirty="0" smtClean="0">
              <a:solidFill>
                <a:srgbClr val="002060"/>
              </a:solidFill>
            </a:endParaRPr>
          </a:p>
          <a:p>
            <a:pPr algn="just"/>
            <a:r>
              <a:rPr lang="en-US" b="1" dirty="0" smtClean="0"/>
              <a:t>A contract which does not arise by virtue of any agreement between the parties, but due to certain special circumstances, the law recognizes it as a contract. Such contracts come into existence because of interference from courts in the interest of justice.</a:t>
            </a:r>
            <a:r>
              <a:rPr lang="kn-IN" b="1" dirty="0" smtClean="0"/>
              <a:t> </a:t>
            </a:r>
            <a:endParaRPr lang="en-US" b="1" dirty="0" smtClean="0"/>
          </a:p>
          <a:p>
            <a:pPr algn="just"/>
            <a:r>
              <a:rPr lang="kn-IN" b="1" dirty="0" smtClean="0">
                <a:solidFill>
                  <a:srgbClr val="C00000"/>
                </a:solidFill>
              </a:rPr>
              <a:t>ಅರೆ-ಒಪ್ಪಂದದ ಅರ್ಥ ಮತ್ತು ವ್ಯಾಖ್ಯಾನ - </a:t>
            </a:r>
            <a:br>
              <a:rPr lang="kn-IN" b="1" dirty="0" smtClean="0">
                <a:solidFill>
                  <a:srgbClr val="C00000"/>
                </a:solidFill>
              </a:rPr>
            </a:br>
            <a:r>
              <a:rPr lang="kn-IN" b="1" dirty="0" smtClean="0">
                <a:solidFill>
                  <a:srgbClr val="C00000"/>
                </a:solidFill>
              </a:rPr>
              <a:t>ಅರೆ ಒಪ್ಪಂದವು ಈಕ್ವಿಟಿಯ ತತ್ವವನ್ನು ಆಧರಿಸಿದೆ. "ಒಬ್ಬ ವ್ಯಕ್ತಿಯನ್ನು ಇನ್ನೊಬ್ಬರ ವೆಚ್ಚದಲ್ಲಿ ಅನ್ಯಾಯವಾಗಿ ಶ್ರೀಮಂತಗೊಳಿಸಲು ಅನುಮತಿಸಲಾಗುವುದಿಲ್ಲ. ಇದರರ್ಥ ಯಾವುದೇ ಪ್ರಯೋಜನವನ್ನು ಅನ್ಯಾಯವಾಗಿ ಸ್ವೀಕರಿಸಬಾರದು ಅಥವಾ ಪಡೆಯಬಾರದು. ಉದಾಹರಣೆ - </a:t>
            </a:r>
          </a:p>
          <a:p>
            <a:pPr algn="just"/>
            <a:r>
              <a:rPr lang="kn-IN" b="1" dirty="0" smtClean="0">
                <a:solidFill>
                  <a:srgbClr val="C00000"/>
                </a:solidFill>
              </a:rPr>
              <a:t>ಒಂದು ಪಕ್ಷವು ಇನ್ನೊಂದರ ವೆಚ್ಚದಲ್ಲಿ ಏನನ್ನಾದರೂ ಪಡೆದುಕೊಳ್ಳುವ ಸಂದರ್ಭವನ್ನು ಸರಿಪಡಿಸಲು ನ್ಯಾಯಾಧೀಶರಿಂದ ಇದನ್ನು ರಚಿಸಲಾಗಿದೆ.</a:t>
            </a:r>
            <a:br>
              <a:rPr lang="kn-IN" b="1" dirty="0" smtClean="0">
                <a:solidFill>
                  <a:srgbClr val="C00000"/>
                </a:solidFill>
              </a:rPr>
            </a:br>
            <a:endParaRPr lang="kn-IN" b="1" dirty="0" smtClean="0">
              <a:solidFill>
                <a:srgbClr val="C00000"/>
              </a:solidFill>
            </a:endParaRPr>
          </a:p>
          <a:p>
            <a:pPr algn="just">
              <a:buNone/>
            </a:pPr>
            <a:r>
              <a:rPr lang="en-US" b="1" dirty="0" smtClean="0">
                <a:solidFill>
                  <a:srgbClr val="C00000"/>
                </a:solidFill>
              </a:rPr>
              <a:t>Example:</a:t>
            </a:r>
            <a:r>
              <a:rPr lang="en-US" b="1" dirty="0" smtClean="0">
                <a:solidFill>
                  <a:srgbClr val="008000"/>
                </a:solidFill>
              </a:rPr>
              <a:t> XYZ </a:t>
            </a:r>
            <a:r>
              <a:rPr lang="kn-IN" b="1" dirty="0" smtClean="0">
                <a:solidFill>
                  <a:srgbClr val="008000"/>
                </a:solidFill>
              </a:rPr>
              <a:t>ತನ್ನ ಕೈಗಡಿಯಾರವನ್ನು ಎಬಿಸಿಯ ಮನೆಯಲ್ಲಿ ತಪ್ಪಾಗಿ ಬಿಡುತ್ತಾನೆ. ಇಲ್ಲಿ ಎಬಿಸಿ ಅದನ್ನು </a:t>
            </a:r>
            <a:r>
              <a:rPr lang="en-US" b="1" dirty="0" smtClean="0">
                <a:solidFill>
                  <a:srgbClr val="008000"/>
                </a:solidFill>
              </a:rPr>
              <a:t>XYZ </a:t>
            </a:r>
            <a:r>
              <a:rPr lang="kn-IN" b="1" dirty="0" smtClean="0">
                <a:solidFill>
                  <a:srgbClr val="008000"/>
                </a:solidFill>
              </a:rPr>
              <a:t>ಗೆ ಹಿಂದಿರುಗಿಸಲು ಅರೆ-ಒಪ್ಪಂದದ ಬಾಧ್ಯತೆಯನ್ನು ಹೊಂದಿದೆ</a:t>
            </a:r>
            <a:endParaRPr lang="en-US" b="1" dirty="0">
              <a:solidFill>
                <a:srgbClr val="008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0070C0"/>
                </a:solidFill>
              </a:rPr>
              <a:t>Types of Contracts</a:t>
            </a:r>
            <a:br>
              <a:rPr lang="en-US" b="1" dirty="0" smtClean="0">
                <a:solidFill>
                  <a:srgbClr val="0070C0"/>
                </a:solidFill>
              </a:rPr>
            </a:br>
            <a:r>
              <a:rPr lang="en-US" b="1" dirty="0" smtClean="0">
                <a:solidFill>
                  <a:srgbClr val="0070C0"/>
                </a:solidFill>
              </a:rPr>
              <a:t> </a:t>
            </a:r>
            <a:r>
              <a:rPr lang="en-US" b="1" dirty="0" smtClean="0">
                <a:solidFill>
                  <a:srgbClr val="7030A0"/>
                </a:solidFill>
              </a:rPr>
              <a:t>III</a:t>
            </a:r>
            <a:r>
              <a:rPr lang="en-US" b="1" dirty="0" smtClean="0"/>
              <a:t> </a:t>
            </a:r>
            <a:r>
              <a:rPr lang="en-US" b="1" i="1" dirty="0" smtClean="0">
                <a:solidFill>
                  <a:srgbClr val="7030A0"/>
                </a:solidFill>
              </a:rPr>
              <a:t>On the basis of extent of execution</a:t>
            </a:r>
            <a:endParaRPr lang="en-US" dirty="0">
              <a:solidFill>
                <a:srgbClr val="7030A0"/>
              </a:solidFill>
            </a:endParaRPr>
          </a:p>
        </p:txBody>
      </p:sp>
      <p:sp>
        <p:nvSpPr>
          <p:cNvPr id="3" name="Content Placeholder 2"/>
          <p:cNvSpPr>
            <a:spLocks noGrp="1"/>
          </p:cNvSpPr>
          <p:nvPr>
            <p:ph idx="1"/>
          </p:nvPr>
        </p:nvSpPr>
        <p:spPr>
          <a:xfrm>
            <a:off x="457200" y="1447800"/>
            <a:ext cx="8229600" cy="4678363"/>
          </a:xfrm>
        </p:spPr>
        <p:txBody>
          <a:bodyPr/>
          <a:lstStyle/>
          <a:p>
            <a:pPr>
              <a:buNone/>
            </a:pPr>
            <a:r>
              <a:rPr lang="en-US" b="1" i="1" dirty="0" smtClean="0"/>
              <a:t>   Executed contract - </a:t>
            </a:r>
            <a:r>
              <a:rPr lang="en-US" b="1" dirty="0" smtClean="0"/>
              <a:t>When both the parties have completely performed their respective obligations under the contract, it is said to be executed contract. </a:t>
            </a:r>
          </a:p>
          <a:p>
            <a:pPr algn="just">
              <a:buNone/>
            </a:pPr>
            <a:r>
              <a:rPr lang="en-US" b="1" dirty="0" smtClean="0"/>
              <a:t>   </a:t>
            </a:r>
            <a:r>
              <a:rPr lang="en-US" b="1" dirty="0" smtClean="0">
                <a:solidFill>
                  <a:srgbClr val="5703C7"/>
                </a:solidFill>
              </a:rPr>
              <a:t> </a:t>
            </a:r>
            <a:r>
              <a:rPr lang="en-US" b="1" dirty="0" err="1" smtClean="0">
                <a:solidFill>
                  <a:srgbClr val="5703C7"/>
                </a:solidFill>
              </a:rPr>
              <a:t>ಕಾರ್ಯಗತಗೊಳಿಸಿದ</a:t>
            </a:r>
            <a:r>
              <a:rPr lang="en-US" b="1" dirty="0" smtClean="0">
                <a:solidFill>
                  <a:srgbClr val="5703C7"/>
                </a:solidFill>
              </a:rPr>
              <a:t> </a:t>
            </a:r>
            <a:r>
              <a:rPr lang="en-US" b="1" dirty="0" err="1" smtClean="0">
                <a:solidFill>
                  <a:srgbClr val="5703C7"/>
                </a:solidFill>
              </a:rPr>
              <a:t>ಒಪ್ಪಂದ</a:t>
            </a:r>
            <a:r>
              <a:rPr lang="en-US" b="1" dirty="0" smtClean="0">
                <a:solidFill>
                  <a:srgbClr val="5703C7"/>
                </a:solidFill>
              </a:rPr>
              <a:t>: ಈ </a:t>
            </a:r>
            <a:r>
              <a:rPr lang="en-US" b="1" dirty="0" err="1" smtClean="0">
                <a:solidFill>
                  <a:srgbClr val="5703C7"/>
                </a:solidFill>
              </a:rPr>
              <a:t>ರೀತಿಯ</a:t>
            </a:r>
            <a:r>
              <a:rPr lang="en-US" b="1" dirty="0" smtClean="0">
                <a:solidFill>
                  <a:srgbClr val="5703C7"/>
                </a:solidFill>
              </a:rPr>
              <a:t> </a:t>
            </a:r>
            <a:r>
              <a:rPr lang="en-US" b="1" dirty="0" err="1" smtClean="0">
                <a:solidFill>
                  <a:srgbClr val="5703C7"/>
                </a:solidFill>
              </a:rPr>
              <a:t>ಒಪ್ಪಂದವೆಂದರೆ</a:t>
            </a:r>
            <a:r>
              <a:rPr lang="en-US" b="1" dirty="0" smtClean="0">
                <a:solidFill>
                  <a:srgbClr val="5703C7"/>
                </a:solidFill>
              </a:rPr>
              <a:t> </a:t>
            </a:r>
            <a:r>
              <a:rPr lang="en-US" b="1" dirty="0" err="1" smtClean="0">
                <a:solidFill>
                  <a:srgbClr val="5703C7"/>
                </a:solidFill>
              </a:rPr>
              <a:t>ಅಲ್ಲಿ</a:t>
            </a:r>
            <a:r>
              <a:rPr lang="en-US" b="1" dirty="0" smtClean="0">
                <a:solidFill>
                  <a:srgbClr val="5703C7"/>
                </a:solidFill>
              </a:rPr>
              <a:t> </a:t>
            </a:r>
            <a:r>
              <a:rPr lang="en-US" b="1" dirty="0" err="1" smtClean="0">
                <a:solidFill>
                  <a:srgbClr val="5703C7"/>
                </a:solidFill>
              </a:rPr>
              <a:t>ಎಲ್ಲಾ</a:t>
            </a:r>
            <a:r>
              <a:rPr lang="en-US" b="1" dirty="0" smtClean="0">
                <a:solidFill>
                  <a:srgbClr val="5703C7"/>
                </a:solidFill>
              </a:rPr>
              <a:t> </a:t>
            </a:r>
            <a:r>
              <a:rPr lang="en-US" b="1" dirty="0" err="1" smtClean="0">
                <a:solidFill>
                  <a:srgbClr val="5703C7"/>
                </a:solidFill>
              </a:rPr>
              <a:t>ಕಾನೂನುಬದ್ಧ</a:t>
            </a:r>
            <a:r>
              <a:rPr lang="en-US" b="1" dirty="0" smtClean="0">
                <a:solidFill>
                  <a:srgbClr val="5703C7"/>
                </a:solidFill>
              </a:rPr>
              <a:t> </a:t>
            </a:r>
            <a:r>
              <a:rPr lang="en-US" b="1" dirty="0" err="1" smtClean="0">
                <a:solidFill>
                  <a:srgbClr val="5703C7"/>
                </a:solidFill>
              </a:rPr>
              <a:t>ಪದ್ಧತಿಗಳನ್ನು</a:t>
            </a:r>
            <a:r>
              <a:rPr lang="en-US" b="1" dirty="0" smtClean="0">
                <a:solidFill>
                  <a:srgbClr val="5703C7"/>
                </a:solidFill>
              </a:rPr>
              <a:t> </a:t>
            </a:r>
            <a:r>
              <a:rPr lang="en-US" b="1" dirty="0" err="1" smtClean="0">
                <a:solidFill>
                  <a:srgbClr val="5703C7"/>
                </a:solidFill>
              </a:rPr>
              <a:t>ಮಾಡಲಾಗಿದೆ</a:t>
            </a:r>
            <a:r>
              <a:rPr lang="en-US" b="1" dirty="0" smtClean="0">
                <a:solidFill>
                  <a:srgbClr val="5703C7"/>
                </a:solidFill>
              </a:rPr>
              <a:t>, </a:t>
            </a:r>
            <a:r>
              <a:rPr lang="en-US" b="1" dirty="0" err="1" smtClean="0">
                <a:solidFill>
                  <a:srgbClr val="5703C7"/>
                </a:solidFill>
              </a:rPr>
              <a:t>ಮತ್ತು</a:t>
            </a:r>
            <a:r>
              <a:rPr lang="en-US" b="1" dirty="0" smtClean="0">
                <a:solidFill>
                  <a:srgbClr val="5703C7"/>
                </a:solidFill>
              </a:rPr>
              <a:t> </a:t>
            </a:r>
            <a:r>
              <a:rPr lang="en-US" b="1" dirty="0" err="1" smtClean="0">
                <a:solidFill>
                  <a:srgbClr val="5703C7"/>
                </a:solidFill>
              </a:rPr>
              <a:t>ಯಾವುದನ್ನೂ</a:t>
            </a:r>
            <a:r>
              <a:rPr lang="en-US" b="1" dirty="0" smtClean="0">
                <a:solidFill>
                  <a:srgbClr val="5703C7"/>
                </a:solidFill>
              </a:rPr>
              <a:t> </a:t>
            </a:r>
            <a:r>
              <a:rPr lang="en-US" b="1" dirty="0" err="1" smtClean="0">
                <a:solidFill>
                  <a:srgbClr val="5703C7"/>
                </a:solidFill>
              </a:rPr>
              <a:t>ತೆರವುಗೊಳಿಸಲಾಗುವುದಿಲ್ಲ</a:t>
            </a:r>
            <a:r>
              <a:rPr lang="en-US" b="1" dirty="0" smtClean="0">
                <a:solidFill>
                  <a:srgbClr val="5703C7"/>
                </a:solidFill>
              </a:rPr>
              <a:t>.</a:t>
            </a:r>
            <a:endParaRPr lang="en-US" dirty="0">
              <a:solidFill>
                <a:srgbClr val="5703C7"/>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err="1" smtClean="0">
                <a:solidFill>
                  <a:srgbClr val="002060"/>
                </a:solidFill>
              </a:rPr>
              <a:t>Executory</a:t>
            </a:r>
            <a:r>
              <a:rPr lang="en-US" sz="4000" b="1" dirty="0" smtClean="0">
                <a:solidFill>
                  <a:srgbClr val="002060"/>
                </a:solidFill>
              </a:rPr>
              <a:t> </a:t>
            </a:r>
            <a:r>
              <a:rPr lang="en-US" sz="4000" b="1" dirty="0" smtClean="0">
                <a:solidFill>
                  <a:srgbClr val="002060"/>
                </a:solidFill>
              </a:rPr>
              <a:t>contract</a:t>
            </a:r>
            <a:r>
              <a:rPr lang="en-US" dirty="0" smtClean="0">
                <a:solidFill>
                  <a:srgbClr val="7030A0"/>
                </a:solidFill>
              </a:rPr>
              <a:t> </a:t>
            </a:r>
            <a:endParaRPr lang="en-US" dirty="0">
              <a:solidFill>
                <a:srgbClr val="7030A0"/>
              </a:solidFill>
            </a:endParaRPr>
          </a:p>
        </p:txBody>
      </p:sp>
      <p:sp>
        <p:nvSpPr>
          <p:cNvPr id="3" name="Content Placeholder 2"/>
          <p:cNvSpPr>
            <a:spLocks noGrp="1"/>
          </p:cNvSpPr>
          <p:nvPr>
            <p:ph idx="1"/>
          </p:nvPr>
        </p:nvSpPr>
        <p:spPr/>
        <p:txBody>
          <a:bodyPr>
            <a:normAutofit/>
          </a:bodyPr>
          <a:lstStyle/>
          <a:p>
            <a:pPr algn="just"/>
            <a:r>
              <a:rPr lang="en-US" dirty="0" smtClean="0"/>
              <a:t>On </a:t>
            </a:r>
            <a:r>
              <a:rPr lang="en-US" dirty="0" smtClean="0"/>
              <a:t>the other hand, an </a:t>
            </a:r>
            <a:r>
              <a:rPr lang="en-US" b="1" dirty="0" err="1" smtClean="0"/>
              <a:t>executory</a:t>
            </a:r>
            <a:r>
              <a:rPr lang="en-US" b="1" dirty="0" smtClean="0"/>
              <a:t> contract</a:t>
            </a:r>
            <a:r>
              <a:rPr lang="en-US" dirty="0" smtClean="0"/>
              <a:t> means that the promises of the contract are not fully performed immediately. An example of an </a:t>
            </a:r>
            <a:r>
              <a:rPr lang="en-US" dirty="0" err="1" smtClean="0"/>
              <a:t>executory</a:t>
            </a:r>
            <a:r>
              <a:rPr lang="en-US" dirty="0" smtClean="0"/>
              <a:t> contract would be an apartment lease.</a:t>
            </a:r>
          </a:p>
          <a:p>
            <a:endParaRPr lang="en-US" dirty="0" smtClean="0"/>
          </a:p>
          <a:p>
            <a:pPr marL="342900" lvl="1" indent="-342900" algn="just">
              <a:buFont typeface="Arial" pitchFamily="34" charset="0"/>
              <a:buChar char="•"/>
            </a:pPr>
            <a:r>
              <a:rPr lang="en-US" b="1" dirty="0" err="1" smtClean="0"/>
              <a:t>ಒಪ್ಪಂದದಲ್ಲಿ</a:t>
            </a:r>
            <a:r>
              <a:rPr lang="en-US" b="1" dirty="0" smtClean="0"/>
              <a:t> </a:t>
            </a:r>
            <a:r>
              <a:rPr lang="en-US" b="1" dirty="0" err="1" smtClean="0"/>
              <a:t>ಬಾಧ್ಯತೆಯನ್ನು</a:t>
            </a:r>
            <a:r>
              <a:rPr lang="en-US" b="1" dirty="0" smtClean="0"/>
              <a:t> </a:t>
            </a:r>
            <a:r>
              <a:rPr lang="en-US" b="1" dirty="0" err="1" smtClean="0"/>
              <a:t>ಭವಿಷ್ಯದಲ್ಲಿ</a:t>
            </a:r>
            <a:r>
              <a:rPr lang="en-US" b="1" dirty="0" smtClean="0"/>
              <a:t> </a:t>
            </a:r>
            <a:r>
              <a:rPr lang="en-US" b="1" dirty="0" err="1" smtClean="0"/>
              <a:t>ನಿರ್ವಹಿಸಬೇಕಾದರೆ</a:t>
            </a:r>
            <a:r>
              <a:rPr lang="en-US" b="1" dirty="0" smtClean="0"/>
              <a:t>, </a:t>
            </a:r>
            <a:r>
              <a:rPr lang="en-US" b="1" dirty="0" err="1" smtClean="0"/>
              <a:t>ಅದನ್ನು</a:t>
            </a:r>
            <a:r>
              <a:rPr lang="en-US" b="1" dirty="0" smtClean="0"/>
              <a:t> </a:t>
            </a:r>
            <a:r>
              <a:rPr lang="en-US" b="1" dirty="0" err="1" smtClean="0"/>
              <a:t>ಕಾರ್ಯಗತಗೊಳಿಸುವ</a:t>
            </a:r>
            <a:r>
              <a:rPr lang="en-US" b="1" dirty="0" smtClean="0"/>
              <a:t> </a:t>
            </a:r>
            <a:r>
              <a:rPr lang="en-US" b="1" dirty="0" err="1" smtClean="0"/>
              <a:t>ಒಪ್ಪಂದ</a:t>
            </a:r>
            <a:r>
              <a:rPr lang="en-US" b="1" dirty="0" smtClean="0"/>
              <a:t> </a:t>
            </a:r>
            <a:r>
              <a:rPr lang="en-US" b="1" dirty="0" err="1" smtClean="0"/>
              <a:t>ಎಂದು</a:t>
            </a:r>
            <a:r>
              <a:rPr lang="en-US" b="1" dirty="0" smtClean="0"/>
              <a:t> </a:t>
            </a:r>
            <a:r>
              <a:rPr lang="en-US" b="1" dirty="0" err="1" smtClean="0"/>
              <a:t>ವಿವರಿಸಲಾಗುತ್ತದೆ</a:t>
            </a:r>
            <a:r>
              <a:rPr lang="en-US" b="1" dirty="0" smtClean="0"/>
              <a:t>.</a:t>
            </a:r>
            <a:endParaRPr lang="en-US" sz="18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0070C0"/>
                </a:solidFill>
              </a:rPr>
              <a:t>Types of Contracts</a:t>
            </a:r>
            <a:br>
              <a:rPr lang="en-US" b="1" dirty="0" smtClean="0">
                <a:solidFill>
                  <a:srgbClr val="0070C0"/>
                </a:solidFill>
              </a:rPr>
            </a:br>
            <a:r>
              <a:rPr lang="en-US" b="1" dirty="0" smtClean="0">
                <a:solidFill>
                  <a:srgbClr val="0070C0"/>
                </a:solidFill>
              </a:rPr>
              <a:t> </a:t>
            </a:r>
            <a:r>
              <a:rPr lang="en-US" b="1" dirty="0" smtClean="0">
                <a:solidFill>
                  <a:srgbClr val="7030A0"/>
                </a:solidFill>
              </a:rPr>
              <a:t>III</a:t>
            </a:r>
            <a:r>
              <a:rPr lang="en-US" b="1" dirty="0" smtClean="0"/>
              <a:t> </a:t>
            </a:r>
            <a:r>
              <a:rPr lang="en-US" b="1" i="1" dirty="0" smtClean="0">
                <a:solidFill>
                  <a:srgbClr val="7030A0"/>
                </a:solidFill>
              </a:rPr>
              <a:t>On the basis of extent of execution</a:t>
            </a:r>
            <a:endParaRPr lang="en-US" dirty="0"/>
          </a:p>
        </p:txBody>
      </p:sp>
      <p:sp>
        <p:nvSpPr>
          <p:cNvPr id="3" name="Content Placeholder 2"/>
          <p:cNvSpPr>
            <a:spLocks noGrp="1"/>
          </p:cNvSpPr>
          <p:nvPr>
            <p:ph idx="1"/>
          </p:nvPr>
        </p:nvSpPr>
        <p:spPr/>
        <p:txBody>
          <a:bodyPr>
            <a:normAutofit/>
          </a:bodyPr>
          <a:lstStyle/>
          <a:p>
            <a:pPr marL="342900" lvl="2" indent="-342900" fontAlgn="base">
              <a:buNone/>
            </a:pPr>
            <a:r>
              <a:rPr lang="en-US" sz="2800" b="1" dirty="0" smtClean="0"/>
              <a:t>C. Unilateral Contract       </a:t>
            </a:r>
            <a:r>
              <a:rPr lang="en-US" sz="2800" b="1" dirty="0" err="1" smtClean="0"/>
              <a:t>ಏಕಪಕ್ಷೀಯ</a:t>
            </a:r>
            <a:r>
              <a:rPr lang="en-US" sz="2800" b="1" dirty="0" smtClean="0"/>
              <a:t> </a:t>
            </a:r>
            <a:r>
              <a:rPr lang="en-US" sz="3200" b="1" dirty="0" err="1" smtClean="0"/>
              <a:t>ಒ</a:t>
            </a:r>
            <a:r>
              <a:rPr lang="en-US" sz="2800" b="1" dirty="0" err="1" smtClean="0"/>
              <a:t>ಪ್ಪಂದ</a:t>
            </a:r>
            <a:endParaRPr lang="en-US" sz="1800" dirty="0" smtClean="0"/>
          </a:p>
          <a:p>
            <a:pPr marL="342900" lvl="2" indent="-342900" algn="just" fontAlgn="base"/>
            <a:r>
              <a:rPr lang="en-US" sz="3200" b="1" dirty="0" smtClean="0"/>
              <a:t>T</a:t>
            </a:r>
            <a:r>
              <a:rPr lang="en-US" sz="2800" b="1" dirty="0" smtClean="0"/>
              <a:t>hey are one-sided contracts. A unilateral promise is a promise from one side only and intended to induce some action by the other party.</a:t>
            </a:r>
            <a:br>
              <a:rPr lang="en-US" sz="2800" b="1" dirty="0" smtClean="0"/>
            </a:br>
            <a:r>
              <a:rPr lang="en-US" sz="2800" b="1" dirty="0" smtClean="0"/>
              <a:t/>
            </a:r>
            <a:br>
              <a:rPr lang="en-US" sz="2800" b="1" dirty="0" smtClean="0"/>
            </a:br>
            <a:r>
              <a:rPr lang="en-US" sz="2800" b="1" dirty="0" smtClean="0"/>
              <a:t>D. Bilateral Contracts </a:t>
            </a:r>
            <a:r>
              <a:rPr lang="en-US" sz="2800" b="1" dirty="0" err="1" smtClean="0"/>
              <a:t>ದ್ವಿಪಕ್ಷೀಯ</a:t>
            </a:r>
            <a:r>
              <a:rPr lang="en-US" sz="2800" b="1" dirty="0" smtClean="0"/>
              <a:t> </a:t>
            </a:r>
            <a:r>
              <a:rPr lang="en-US" sz="2800" b="1" dirty="0" err="1" smtClean="0"/>
              <a:t>ಒಪ್ಪಂದ</a:t>
            </a:r>
            <a:endParaRPr lang="en-US" sz="1800" dirty="0" smtClean="0"/>
          </a:p>
          <a:p>
            <a:pPr algn="just"/>
            <a:r>
              <a:rPr lang="en-US" sz="3600" b="1" dirty="0" smtClean="0"/>
              <a:t>A </a:t>
            </a:r>
            <a:r>
              <a:rPr lang="en-US" b="1" dirty="0" smtClean="0"/>
              <a:t>bilateral contract is a legally binding contract formed by the exchange of reciprocal promises.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0070C0"/>
                </a:solidFill>
              </a:rPr>
              <a:t>Unit I Introduction</a:t>
            </a:r>
            <a:endParaRPr lang="en-US" b="1" dirty="0">
              <a:solidFill>
                <a:srgbClr val="0070C0"/>
              </a:solidFill>
            </a:endParaRPr>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r>
              <a:rPr lang="en-GB" dirty="0" smtClean="0">
                <a:solidFill>
                  <a:srgbClr val="FF0000"/>
                </a:solidFill>
              </a:rPr>
              <a:t>Contents : Nature and Kinds of Contracts</a:t>
            </a:r>
          </a:p>
          <a:p>
            <a:pPr fontAlgn="base"/>
            <a:r>
              <a:rPr lang="en-GB" dirty="0" smtClean="0">
                <a:solidFill>
                  <a:srgbClr val="FF0000"/>
                </a:solidFill>
              </a:rPr>
              <a:t> </a:t>
            </a:r>
            <a:r>
              <a:rPr lang="en-US" dirty="0" err="1" smtClean="0">
                <a:solidFill>
                  <a:srgbClr val="FF0000"/>
                </a:solidFill>
              </a:rPr>
              <a:t>ಒಪ್ಪಂದಗಳ</a:t>
            </a:r>
            <a:r>
              <a:rPr lang="en-US" dirty="0" smtClean="0">
                <a:solidFill>
                  <a:srgbClr val="FF0000"/>
                </a:solidFill>
              </a:rPr>
              <a:t> </a:t>
            </a:r>
            <a:r>
              <a:rPr lang="en-US" dirty="0" err="1" smtClean="0">
                <a:solidFill>
                  <a:srgbClr val="FF0000"/>
                </a:solidFill>
              </a:rPr>
              <a:t>ಸ್ವರೂಪ</a:t>
            </a:r>
            <a:r>
              <a:rPr lang="en-US" dirty="0" smtClean="0">
                <a:solidFill>
                  <a:srgbClr val="FF0000"/>
                </a:solidFill>
              </a:rPr>
              <a:t> &amp; </a:t>
            </a:r>
            <a:r>
              <a:rPr lang="en-US" dirty="0" err="1" smtClean="0">
                <a:solidFill>
                  <a:srgbClr val="FF0000"/>
                </a:solidFill>
              </a:rPr>
              <a:t>ವಿಧಗಳು</a:t>
            </a:r>
            <a:endParaRPr lang="en-US" b="1" dirty="0" smtClean="0">
              <a:solidFill>
                <a:srgbClr val="FF0000"/>
              </a:solidFill>
            </a:endParaRPr>
          </a:p>
          <a:p>
            <a:pPr algn="just" fontAlgn="base"/>
            <a:r>
              <a:rPr lang="en-US" dirty="0" smtClean="0">
                <a:solidFill>
                  <a:srgbClr val="5703C7"/>
                </a:solidFill>
              </a:rPr>
              <a:t>Law </a:t>
            </a:r>
            <a:r>
              <a:rPr lang="en-US" dirty="0" smtClean="0">
                <a:solidFill>
                  <a:srgbClr val="5703C7"/>
                </a:solidFill>
              </a:rPr>
              <a:t>refers to the principles and regulations established by a Government , applicable to people and enforced by judicial decision.</a:t>
            </a:r>
          </a:p>
          <a:p>
            <a:pPr algn="just" fontAlgn="base"/>
            <a:r>
              <a:rPr lang="en-US" dirty="0" smtClean="0">
                <a:solidFill>
                  <a:srgbClr val="C00000"/>
                </a:solidFill>
              </a:rPr>
              <a:t>"</a:t>
            </a:r>
            <a:r>
              <a:rPr lang="en-US" dirty="0" err="1" smtClean="0">
                <a:solidFill>
                  <a:srgbClr val="C00000"/>
                </a:solidFill>
              </a:rPr>
              <a:t>ಕಾನೂನು</a:t>
            </a:r>
            <a:r>
              <a:rPr lang="en-US" dirty="0" smtClean="0">
                <a:solidFill>
                  <a:srgbClr val="C00000"/>
                </a:solidFill>
              </a:rPr>
              <a:t> </a:t>
            </a:r>
            <a:r>
              <a:rPr lang="en-US" dirty="0" err="1" smtClean="0">
                <a:solidFill>
                  <a:srgbClr val="C00000"/>
                </a:solidFill>
              </a:rPr>
              <a:t>ಎನ್ನುವುದು</a:t>
            </a:r>
            <a:r>
              <a:rPr lang="en-US" dirty="0" smtClean="0">
                <a:solidFill>
                  <a:srgbClr val="C00000"/>
                </a:solidFill>
              </a:rPr>
              <a:t> </a:t>
            </a:r>
            <a:r>
              <a:rPr lang="en-US" dirty="0" err="1" smtClean="0">
                <a:solidFill>
                  <a:srgbClr val="C00000"/>
                </a:solidFill>
              </a:rPr>
              <a:t>ಸಾರ್ವಭೌಮರಿಂದ</a:t>
            </a:r>
            <a:r>
              <a:rPr lang="en-US" dirty="0" smtClean="0">
                <a:solidFill>
                  <a:srgbClr val="C00000"/>
                </a:solidFill>
              </a:rPr>
              <a:t> </a:t>
            </a:r>
            <a:r>
              <a:rPr lang="en-US" dirty="0" err="1" smtClean="0">
                <a:solidFill>
                  <a:srgbClr val="C00000"/>
                </a:solidFill>
              </a:rPr>
              <a:t>ಹೇರಿದ</a:t>
            </a:r>
            <a:r>
              <a:rPr lang="en-US" dirty="0" smtClean="0">
                <a:solidFill>
                  <a:srgbClr val="C00000"/>
                </a:solidFill>
              </a:rPr>
              <a:t> </a:t>
            </a:r>
            <a:r>
              <a:rPr lang="en-US" dirty="0" err="1" smtClean="0">
                <a:solidFill>
                  <a:srgbClr val="C00000"/>
                </a:solidFill>
              </a:rPr>
              <a:t>ಮತ್ತು</a:t>
            </a:r>
            <a:r>
              <a:rPr lang="en-US" dirty="0" smtClean="0">
                <a:solidFill>
                  <a:srgbClr val="C00000"/>
                </a:solidFill>
              </a:rPr>
              <a:t> </a:t>
            </a:r>
            <a:r>
              <a:rPr lang="en-US" dirty="0" err="1" smtClean="0">
                <a:solidFill>
                  <a:srgbClr val="C00000"/>
                </a:solidFill>
              </a:rPr>
              <a:t>ಜಾರಿಗೊಳಿಸಲ್ಪಟ್ಟ</a:t>
            </a:r>
            <a:r>
              <a:rPr lang="en-US" dirty="0" smtClean="0">
                <a:solidFill>
                  <a:srgbClr val="C00000"/>
                </a:solidFill>
              </a:rPr>
              <a:t> </a:t>
            </a:r>
            <a:r>
              <a:rPr lang="en-US" dirty="0" err="1" smtClean="0">
                <a:solidFill>
                  <a:srgbClr val="C00000"/>
                </a:solidFill>
              </a:rPr>
              <a:t>ನಡವಳಿಕೆಯ</a:t>
            </a:r>
            <a:r>
              <a:rPr lang="en-US" dirty="0" smtClean="0">
                <a:solidFill>
                  <a:srgbClr val="C00000"/>
                </a:solidFill>
              </a:rPr>
              <a:t> </a:t>
            </a:r>
            <a:r>
              <a:rPr lang="en-US" dirty="0" err="1" smtClean="0">
                <a:solidFill>
                  <a:srgbClr val="C00000"/>
                </a:solidFill>
              </a:rPr>
              <a:t>ನಿಯಮವಾಗಿದೆ</a:t>
            </a:r>
            <a:r>
              <a:rPr lang="en-US" dirty="0" smtClean="0">
                <a:solidFill>
                  <a:srgbClr val="C00000"/>
                </a:solidFill>
              </a:rPr>
              <a:t>." </a:t>
            </a:r>
            <a:r>
              <a:rPr lang="en-US" b="1" dirty="0" smtClean="0">
                <a:solidFill>
                  <a:srgbClr val="C00000"/>
                </a:solidFill>
              </a:rPr>
              <a:t>- </a:t>
            </a:r>
            <a:r>
              <a:rPr lang="en-US" b="1" dirty="0" err="1" smtClean="0">
                <a:solidFill>
                  <a:srgbClr val="C00000"/>
                </a:solidFill>
              </a:rPr>
              <a:t>ಆಸ್ಟಿನ್</a:t>
            </a:r>
            <a:endParaRPr lang="en-US" dirty="0" smtClean="0">
              <a:solidFill>
                <a:srgbClr val="C00000"/>
              </a:solidFill>
            </a:endParaRPr>
          </a:p>
          <a:p>
            <a:pPr algn="just" fontAlgn="base"/>
            <a:r>
              <a:rPr lang="en-US" dirty="0" smtClean="0">
                <a:solidFill>
                  <a:srgbClr val="5703C7"/>
                </a:solidFill>
              </a:rPr>
              <a:t>"</a:t>
            </a:r>
            <a:r>
              <a:rPr lang="en-US" dirty="0" err="1" smtClean="0">
                <a:solidFill>
                  <a:srgbClr val="5703C7"/>
                </a:solidFill>
              </a:rPr>
              <a:t>ಲಾ</a:t>
            </a:r>
            <a:r>
              <a:rPr lang="en-US" dirty="0" smtClean="0">
                <a:solidFill>
                  <a:srgbClr val="5703C7"/>
                </a:solidFill>
              </a:rPr>
              <a:t>" </a:t>
            </a:r>
            <a:r>
              <a:rPr lang="en-US" dirty="0" err="1" smtClean="0">
                <a:solidFill>
                  <a:srgbClr val="5703C7"/>
                </a:solidFill>
              </a:rPr>
              <a:t>ಕಾನೂನು</a:t>
            </a:r>
            <a:r>
              <a:rPr lang="en-US" dirty="0" smtClean="0">
                <a:solidFill>
                  <a:srgbClr val="5703C7"/>
                </a:solidFill>
              </a:rPr>
              <a:t> </a:t>
            </a:r>
            <a:r>
              <a:rPr lang="en-US" dirty="0" err="1" smtClean="0">
                <a:solidFill>
                  <a:srgbClr val="5703C7"/>
                </a:solidFill>
              </a:rPr>
              <a:t>ಎನ್ನುವುದು</a:t>
            </a:r>
            <a:r>
              <a:rPr lang="en-US" dirty="0" smtClean="0">
                <a:solidFill>
                  <a:srgbClr val="5703C7"/>
                </a:solidFill>
              </a:rPr>
              <a:t> </a:t>
            </a:r>
            <a:r>
              <a:rPr lang="en-US" dirty="0" err="1" smtClean="0">
                <a:solidFill>
                  <a:srgbClr val="5703C7"/>
                </a:solidFill>
              </a:rPr>
              <a:t>ನ್ಯಾಯದ</a:t>
            </a:r>
            <a:r>
              <a:rPr lang="en-US" dirty="0" smtClean="0">
                <a:solidFill>
                  <a:srgbClr val="5703C7"/>
                </a:solidFill>
              </a:rPr>
              <a:t> </a:t>
            </a:r>
            <a:r>
              <a:rPr lang="en-US" dirty="0" err="1" smtClean="0">
                <a:solidFill>
                  <a:srgbClr val="5703C7"/>
                </a:solidFill>
              </a:rPr>
              <a:t>ಆಡಳಿತದಲ್ಲಿ</a:t>
            </a:r>
            <a:r>
              <a:rPr lang="en-US" dirty="0" smtClean="0">
                <a:solidFill>
                  <a:srgbClr val="5703C7"/>
                </a:solidFill>
              </a:rPr>
              <a:t> </a:t>
            </a:r>
            <a:r>
              <a:rPr lang="en-US" dirty="0" err="1" smtClean="0">
                <a:solidFill>
                  <a:srgbClr val="5703C7"/>
                </a:solidFill>
              </a:rPr>
              <a:t>ರಾಜ್ಯವು</a:t>
            </a:r>
            <a:r>
              <a:rPr lang="en-US" dirty="0" smtClean="0">
                <a:solidFill>
                  <a:srgbClr val="5703C7"/>
                </a:solidFill>
              </a:rPr>
              <a:t> </a:t>
            </a:r>
            <a:r>
              <a:rPr lang="en-US" dirty="0" err="1" smtClean="0">
                <a:solidFill>
                  <a:srgbClr val="5703C7"/>
                </a:solidFill>
              </a:rPr>
              <a:t>ಗುರುತಿಸಿದ</a:t>
            </a:r>
            <a:r>
              <a:rPr lang="en-US" dirty="0" smtClean="0">
                <a:solidFill>
                  <a:srgbClr val="5703C7"/>
                </a:solidFill>
              </a:rPr>
              <a:t> </a:t>
            </a:r>
            <a:r>
              <a:rPr lang="en-US" dirty="0" err="1" smtClean="0">
                <a:solidFill>
                  <a:srgbClr val="5703C7"/>
                </a:solidFill>
              </a:rPr>
              <a:t>ಮತ್ತು</a:t>
            </a:r>
            <a:r>
              <a:rPr lang="en-US" dirty="0" smtClean="0">
                <a:solidFill>
                  <a:srgbClr val="5703C7"/>
                </a:solidFill>
              </a:rPr>
              <a:t> </a:t>
            </a:r>
            <a:r>
              <a:rPr lang="en-US" dirty="0" err="1" smtClean="0">
                <a:solidFill>
                  <a:srgbClr val="5703C7"/>
                </a:solidFill>
              </a:rPr>
              <a:t>ಅನ್ವಯಿಸುವ</a:t>
            </a:r>
            <a:r>
              <a:rPr lang="en-US" dirty="0" smtClean="0">
                <a:solidFill>
                  <a:srgbClr val="5703C7"/>
                </a:solidFill>
              </a:rPr>
              <a:t> </a:t>
            </a:r>
            <a:r>
              <a:rPr lang="en-US" dirty="0" err="1" smtClean="0">
                <a:solidFill>
                  <a:srgbClr val="5703C7"/>
                </a:solidFill>
              </a:rPr>
              <a:t>ತತ್ವಗಳ</a:t>
            </a:r>
            <a:r>
              <a:rPr lang="en-US" dirty="0" smtClean="0">
                <a:solidFill>
                  <a:srgbClr val="5703C7"/>
                </a:solidFill>
              </a:rPr>
              <a:t> </a:t>
            </a:r>
            <a:r>
              <a:rPr lang="en-US" dirty="0" err="1" smtClean="0">
                <a:solidFill>
                  <a:srgbClr val="5703C7"/>
                </a:solidFill>
              </a:rPr>
              <a:t>ಅಂಗವಾಗಿದೆ</a:t>
            </a:r>
            <a:r>
              <a:rPr lang="en-US" dirty="0" smtClean="0">
                <a:solidFill>
                  <a:srgbClr val="5703C7"/>
                </a:solidFill>
              </a:rPr>
              <a:t>. " - </a:t>
            </a:r>
            <a:r>
              <a:rPr lang="en-US" dirty="0" err="1" smtClean="0">
                <a:solidFill>
                  <a:srgbClr val="5703C7"/>
                </a:solidFill>
              </a:rPr>
              <a:t>ಸಾಲ್ಮಂಡ್</a:t>
            </a:r>
            <a:endParaRPr lang="en-US" dirty="0" smtClean="0">
              <a:solidFill>
                <a:srgbClr val="5703C7"/>
              </a:solidFill>
            </a:endParaRPr>
          </a:p>
          <a:p>
            <a:pPr algn="just"/>
            <a:endParaRPr lang="en-GB" dirty="0" smtClean="0">
              <a:solidFill>
                <a:srgbClr val="5703C7"/>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4000" b="1" dirty="0" smtClean="0"/>
              <a:t>Meaning of Business Law </a:t>
            </a:r>
            <a:r>
              <a:rPr lang="en-US" sz="4000" b="1" dirty="0" err="1" smtClean="0"/>
              <a:t>ವಾಣಿಜ್ಯ</a:t>
            </a:r>
            <a:r>
              <a:rPr lang="en-US" sz="4000" b="1" dirty="0" smtClean="0"/>
              <a:t> </a:t>
            </a:r>
            <a:r>
              <a:rPr lang="en-US" sz="4000" b="1" dirty="0" err="1" smtClean="0"/>
              <a:t>ಕಾನೂನು</a:t>
            </a:r>
            <a:endParaRPr lang="en-US" sz="4000" b="1" dirty="0"/>
          </a:p>
        </p:txBody>
      </p:sp>
      <p:sp>
        <p:nvSpPr>
          <p:cNvPr id="3" name="Content Placeholder 2"/>
          <p:cNvSpPr>
            <a:spLocks noGrp="1"/>
          </p:cNvSpPr>
          <p:nvPr>
            <p:ph idx="1"/>
          </p:nvPr>
        </p:nvSpPr>
        <p:spPr>
          <a:xfrm>
            <a:off x="457200" y="1066800"/>
            <a:ext cx="8229600" cy="5410200"/>
          </a:xfrm>
        </p:spPr>
        <p:txBody>
          <a:bodyPr>
            <a:normAutofit fontScale="85000" lnSpcReduction="10000"/>
          </a:bodyPr>
          <a:lstStyle/>
          <a:p>
            <a:pPr>
              <a:buNone/>
            </a:pPr>
            <a:r>
              <a:rPr lang="en-US" dirty="0" smtClean="0"/>
              <a:t>   </a:t>
            </a:r>
            <a:r>
              <a:rPr lang="en-US" b="1" dirty="0" smtClean="0">
                <a:solidFill>
                  <a:srgbClr val="0070C0"/>
                </a:solidFill>
              </a:rPr>
              <a:t> Business Law -</a:t>
            </a:r>
          </a:p>
          <a:p>
            <a:r>
              <a:rPr lang="en-GB" b="1" dirty="0" smtClean="0">
                <a:solidFill>
                  <a:srgbClr val="0070C0"/>
                </a:solidFill>
              </a:rPr>
              <a:t>Business law means legal rules connected with trade, industry and commerce.</a:t>
            </a:r>
          </a:p>
          <a:p>
            <a:pPr algn="just"/>
            <a:r>
              <a:rPr lang="en-US" dirty="0" smtClean="0"/>
              <a:t>Business Law is also known as </a:t>
            </a:r>
            <a:r>
              <a:rPr lang="en-US" b="1" u="sng" dirty="0" smtClean="0">
                <a:solidFill>
                  <a:srgbClr val="5703C7"/>
                </a:solidFill>
              </a:rPr>
              <a:t>Commercial law o</a:t>
            </a:r>
            <a:r>
              <a:rPr lang="en-US" dirty="0" smtClean="0"/>
              <a:t>r </a:t>
            </a:r>
            <a:r>
              <a:rPr lang="en-US" b="1" u="sng" dirty="0" smtClean="0">
                <a:solidFill>
                  <a:srgbClr val="5703C7"/>
                </a:solidFill>
              </a:rPr>
              <a:t>C</a:t>
            </a:r>
            <a:r>
              <a:rPr lang="en-US" b="1" u="sng" dirty="0" smtClean="0">
                <a:hlinkClick r:id="rId2" tooltip="wikipedia:Corporate law"/>
              </a:rPr>
              <a:t>orporate law</a:t>
            </a:r>
            <a:r>
              <a:rPr lang="en-US" dirty="0" smtClean="0"/>
              <a:t>, that applies to the rights, relations, and conduct of persons and businesses engaged in commerce, merchandising, trade, and sales. It is often considered to be a branch of civil law. </a:t>
            </a:r>
          </a:p>
          <a:p>
            <a:pPr>
              <a:buNone/>
            </a:pPr>
            <a:r>
              <a:rPr lang="en-US" b="1" dirty="0" smtClean="0">
                <a:solidFill>
                  <a:srgbClr val="0070C0"/>
                </a:solidFill>
              </a:rPr>
              <a:t>    </a:t>
            </a:r>
            <a:r>
              <a:rPr lang="en-US" b="1" dirty="0" err="1" smtClean="0">
                <a:solidFill>
                  <a:srgbClr val="C00000"/>
                </a:solidFill>
              </a:rPr>
              <a:t>ವಾಣಿಜ್ಯ</a:t>
            </a:r>
            <a:r>
              <a:rPr lang="en-US" b="1" dirty="0" smtClean="0">
                <a:solidFill>
                  <a:srgbClr val="C00000"/>
                </a:solidFill>
              </a:rPr>
              <a:t> </a:t>
            </a:r>
            <a:r>
              <a:rPr lang="en-US" b="1" dirty="0" err="1" smtClean="0">
                <a:solidFill>
                  <a:srgbClr val="C00000"/>
                </a:solidFill>
              </a:rPr>
              <a:t>ಕಾನೂನು</a:t>
            </a:r>
            <a:r>
              <a:rPr lang="en-US" b="1" dirty="0" smtClean="0">
                <a:solidFill>
                  <a:srgbClr val="C00000"/>
                </a:solidFill>
              </a:rPr>
              <a:t> –</a:t>
            </a:r>
          </a:p>
          <a:p>
            <a:pPr algn="just"/>
            <a:r>
              <a:rPr lang="en-US" b="1" dirty="0" err="1" smtClean="0">
                <a:solidFill>
                  <a:srgbClr val="C00000"/>
                </a:solidFill>
              </a:rPr>
              <a:t>ಯಾವುದೇ</a:t>
            </a:r>
            <a:r>
              <a:rPr lang="en-US" b="1" dirty="0" smtClean="0">
                <a:solidFill>
                  <a:srgbClr val="C00000"/>
                </a:solidFill>
              </a:rPr>
              <a:t> </a:t>
            </a:r>
            <a:r>
              <a:rPr lang="en-US" b="1" dirty="0" err="1" smtClean="0">
                <a:solidFill>
                  <a:srgbClr val="C00000"/>
                </a:solidFill>
              </a:rPr>
              <a:t>ರೀತಿಯ</a:t>
            </a:r>
            <a:r>
              <a:rPr lang="en-US" b="1" dirty="0" smtClean="0">
                <a:solidFill>
                  <a:srgbClr val="C00000"/>
                </a:solidFill>
              </a:rPr>
              <a:t> </a:t>
            </a:r>
            <a:r>
              <a:rPr lang="en-US" b="1" dirty="0" err="1" smtClean="0">
                <a:solidFill>
                  <a:srgbClr val="C00000"/>
                </a:solidFill>
              </a:rPr>
              <a:t>ವ್ಯವಹಾರವನ್ನು</a:t>
            </a:r>
            <a:r>
              <a:rPr lang="en-US" b="1" dirty="0" smtClean="0">
                <a:solidFill>
                  <a:srgbClr val="C00000"/>
                </a:solidFill>
              </a:rPr>
              <a:t> </a:t>
            </a:r>
            <a:r>
              <a:rPr lang="en-US" b="1" dirty="0" err="1" smtClean="0">
                <a:solidFill>
                  <a:srgbClr val="C00000"/>
                </a:solidFill>
              </a:rPr>
              <a:t>ಹೇಗೆ</a:t>
            </a:r>
            <a:r>
              <a:rPr lang="en-US" b="1" dirty="0" smtClean="0">
                <a:solidFill>
                  <a:srgbClr val="C00000"/>
                </a:solidFill>
              </a:rPr>
              <a:t> </a:t>
            </a:r>
            <a:r>
              <a:rPr lang="en-US" b="1" dirty="0" err="1" smtClean="0">
                <a:solidFill>
                  <a:srgbClr val="C00000"/>
                </a:solidFill>
              </a:rPr>
              <a:t>ಪ್ರಾರಂಭಿಸುವುದು</a:t>
            </a:r>
            <a:r>
              <a:rPr lang="en-US" b="1" dirty="0" smtClean="0">
                <a:solidFill>
                  <a:srgbClr val="C00000"/>
                </a:solidFill>
              </a:rPr>
              <a:t>, </a:t>
            </a:r>
            <a:r>
              <a:rPr lang="en-US" b="1" dirty="0" err="1" smtClean="0">
                <a:solidFill>
                  <a:srgbClr val="C00000"/>
                </a:solidFill>
              </a:rPr>
              <a:t>ಖರೀದಿಸುವುದು</a:t>
            </a:r>
            <a:r>
              <a:rPr lang="en-US" b="1" dirty="0" smtClean="0">
                <a:solidFill>
                  <a:srgbClr val="C00000"/>
                </a:solidFill>
              </a:rPr>
              <a:t>, </a:t>
            </a:r>
            <a:r>
              <a:rPr lang="en-US" b="1" dirty="0" err="1" smtClean="0">
                <a:solidFill>
                  <a:srgbClr val="C00000"/>
                </a:solidFill>
              </a:rPr>
              <a:t>ನಿರ್ವಹಿಸುವುದು</a:t>
            </a:r>
            <a:r>
              <a:rPr lang="en-US" b="1" dirty="0" smtClean="0">
                <a:solidFill>
                  <a:srgbClr val="C00000"/>
                </a:solidFill>
              </a:rPr>
              <a:t> </a:t>
            </a:r>
            <a:r>
              <a:rPr lang="en-US" b="1" dirty="0" err="1" smtClean="0">
                <a:solidFill>
                  <a:srgbClr val="C00000"/>
                </a:solidFill>
              </a:rPr>
              <a:t>ಮತ್ತು</a:t>
            </a:r>
            <a:r>
              <a:rPr lang="en-US" b="1" dirty="0" smtClean="0">
                <a:solidFill>
                  <a:srgbClr val="C00000"/>
                </a:solidFill>
              </a:rPr>
              <a:t> </a:t>
            </a:r>
            <a:r>
              <a:rPr lang="en-US" b="1" dirty="0" err="1" smtClean="0">
                <a:solidFill>
                  <a:srgbClr val="C00000"/>
                </a:solidFill>
              </a:rPr>
              <a:t>ಮುಚ್ಚುವುದು</a:t>
            </a:r>
            <a:r>
              <a:rPr lang="en-US" b="1" dirty="0" smtClean="0">
                <a:solidFill>
                  <a:srgbClr val="C00000"/>
                </a:solidFill>
              </a:rPr>
              <a:t> </a:t>
            </a:r>
            <a:r>
              <a:rPr lang="en-US" b="1" dirty="0" err="1" smtClean="0">
                <a:solidFill>
                  <a:srgbClr val="C00000"/>
                </a:solidFill>
              </a:rPr>
              <a:t>ಅಥವಾ</a:t>
            </a:r>
            <a:r>
              <a:rPr lang="en-US" b="1" dirty="0" smtClean="0">
                <a:solidFill>
                  <a:srgbClr val="C00000"/>
                </a:solidFill>
              </a:rPr>
              <a:t> </a:t>
            </a:r>
            <a:r>
              <a:rPr lang="en-US" b="1" dirty="0" err="1" smtClean="0">
                <a:solidFill>
                  <a:srgbClr val="C00000"/>
                </a:solidFill>
              </a:rPr>
              <a:t>ಮಾರಾಟ</a:t>
            </a:r>
            <a:r>
              <a:rPr lang="en-US" b="1" dirty="0" smtClean="0">
                <a:solidFill>
                  <a:srgbClr val="C00000"/>
                </a:solidFill>
              </a:rPr>
              <a:t> </a:t>
            </a:r>
            <a:r>
              <a:rPr lang="en-US" b="1" dirty="0" err="1" smtClean="0">
                <a:solidFill>
                  <a:srgbClr val="C00000"/>
                </a:solidFill>
              </a:rPr>
              <a:t>ಮಾಡುವುದು</a:t>
            </a:r>
            <a:r>
              <a:rPr lang="en-US" b="1" dirty="0" smtClean="0">
                <a:solidFill>
                  <a:srgbClr val="C00000"/>
                </a:solidFill>
              </a:rPr>
              <a:t> </a:t>
            </a:r>
            <a:r>
              <a:rPr lang="en-US" b="1" dirty="0" err="1" smtClean="0">
                <a:solidFill>
                  <a:srgbClr val="C00000"/>
                </a:solidFill>
              </a:rPr>
              <a:t>ಎಂಬುದನ್ನು</a:t>
            </a:r>
            <a:r>
              <a:rPr lang="en-US" b="1" dirty="0" smtClean="0">
                <a:solidFill>
                  <a:srgbClr val="C00000"/>
                </a:solidFill>
              </a:rPr>
              <a:t> </a:t>
            </a:r>
            <a:r>
              <a:rPr lang="en-US" b="1" dirty="0" err="1" smtClean="0">
                <a:solidFill>
                  <a:srgbClr val="C00000"/>
                </a:solidFill>
              </a:rPr>
              <a:t>ನಿಯಂತ್ರಿಸುವ</a:t>
            </a:r>
            <a:r>
              <a:rPr lang="en-US" b="1" dirty="0" smtClean="0">
                <a:solidFill>
                  <a:srgbClr val="C00000"/>
                </a:solidFill>
              </a:rPr>
              <a:t> </a:t>
            </a:r>
            <a:r>
              <a:rPr lang="en-US" b="1" dirty="0" err="1" smtClean="0">
                <a:solidFill>
                  <a:srgbClr val="C00000"/>
                </a:solidFill>
              </a:rPr>
              <a:t>ಎಲ್ಲಾ</a:t>
            </a:r>
            <a:r>
              <a:rPr lang="en-US" b="1" dirty="0" smtClean="0">
                <a:solidFill>
                  <a:srgbClr val="C00000"/>
                </a:solidFill>
              </a:rPr>
              <a:t> </a:t>
            </a:r>
            <a:r>
              <a:rPr lang="en-US" b="1" dirty="0" err="1" smtClean="0">
                <a:solidFill>
                  <a:srgbClr val="C00000"/>
                </a:solidFill>
              </a:rPr>
              <a:t>ಕಾನೂನುಗಳನ್ನು</a:t>
            </a:r>
            <a:r>
              <a:rPr lang="en-US" b="1" dirty="0" smtClean="0">
                <a:solidFill>
                  <a:srgbClr val="C00000"/>
                </a:solidFill>
              </a:rPr>
              <a:t> </a:t>
            </a:r>
            <a:r>
              <a:rPr lang="en-US" b="1" dirty="0" err="1" smtClean="0">
                <a:solidFill>
                  <a:srgbClr val="C00000"/>
                </a:solidFill>
              </a:rPr>
              <a:t>ಇದು</a:t>
            </a:r>
            <a:r>
              <a:rPr lang="en-US" b="1" dirty="0" smtClean="0">
                <a:solidFill>
                  <a:srgbClr val="C00000"/>
                </a:solidFill>
              </a:rPr>
              <a:t> </a:t>
            </a:r>
            <a:r>
              <a:rPr lang="en-US" b="1" dirty="0" err="1" smtClean="0">
                <a:solidFill>
                  <a:srgbClr val="C00000"/>
                </a:solidFill>
              </a:rPr>
              <a:t>ಒಳಗೊಂಡಿದೆ</a:t>
            </a:r>
            <a:r>
              <a:rPr lang="en-US" b="1" dirty="0" smtClean="0">
                <a:solidFill>
                  <a:srgbClr val="C00000"/>
                </a:solidFill>
              </a:rPr>
              <a:t>.</a:t>
            </a:r>
            <a:endParaRPr lang="en-US" b="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fontScale="90000"/>
          </a:bodyPr>
          <a:lstStyle/>
          <a:p>
            <a:r>
              <a:rPr lang="en-US" sz="5300" b="1" dirty="0" smtClean="0">
                <a:solidFill>
                  <a:srgbClr val="C00000"/>
                </a:solidFill>
              </a:rPr>
              <a:t/>
            </a:r>
            <a:br>
              <a:rPr lang="en-US" sz="5300" b="1" dirty="0" smtClean="0">
                <a:solidFill>
                  <a:srgbClr val="C00000"/>
                </a:solidFill>
              </a:rPr>
            </a:br>
            <a:r>
              <a:rPr lang="en-US" b="1" dirty="0" smtClean="0">
                <a:solidFill>
                  <a:srgbClr val="C00000"/>
                </a:solidFill>
              </a:rPr>
              <a:t>Contrac</a:t>
            </a:r>
            <a:r>
              <a:rPr lang="en-US" sz="4000" b="1" dirty="0" smtClean="0">
                <a:solidFill>
                  <a:srgbClr val="C00000"/>
                </a:solidFill>
              </a:rPr>
              <a:t>t</a:t>
            </a:r>
            <a:r>
              <a:rPr lang="en-US" sz="3600" b="1" dirty="0" smtClean="0">
                <a:solidFill>
                  <a:srgbClr val="C00000"/>
                </a:solidFill>
              </a:rPr>
              <a:t>  </a:t>
            </a:r>
            <a:r>
              <a:rPr lang="en-US" sz="3600" b="1" dirty="0" err="1" smtClean="0">
                <a:solidFill>
                  <a:srgbClr val="C00000"/>
                </a:solidFill>
              </a:rPr>
              <a:t>ಒಪ್ಪಂದ</a:t>
            </a:r>
            <a:r>
              <a:rPr lang="en-US" sz="2200" b="1" dirty="0" smtClean="0"/>
              <a:t/>
            </a:r>
            <a:br>
              <a:rPr lang="en-US" sz="2200" b="1" dirty="0" smtClean="0"/>
            </a:br>
            <a:r>
              <a:rPr lang="en-US" sz="3100" b="1" dirty="0" smtClean="0"/>
              <a:t>Indian Contract</a:t>
            </a:r>
            <a:r>
              <a:rPr lang="en-US" sz="2700" b="1" dirty="0" smtClean="0"/>
              <a:t> Act 1972  </a:t>
            </a:r>
            <a:r>
              <a:rPr lang="en-US" sz="2700" b="1" dirty="0" err="1" smtClean="0"/>
              <a:t>ಭಾರತೀಯ</a:t>
            </a:r>
            <a:r>
              <a:rPr lang="en-US" sz="2700" b="1" dirty="0" smtClean="0"/>
              <a:t> </a:t>
            </a:r>
            <a:r>
              <a:rPr lang="en-US" sz="2700" b="1" dirty="0" err="1" smtClean="0"/>
              <a:t>ಗುತ್ತಿಗೆ</a:t>
            </a:r>
            <a:r>
              <a:rPr lang="en-US" sz="2700" b="1" dirty="0" smtClean="0"/>
              <a:t>  </a:t>
            </a:r>
            <a:r>
              <a:rPr lang="en-US" sz="2700" b="1" dirty="0" err="1" smtClean="0"/>
              <a:t>ಕಾಯ್ದೆ</a:t>
            </a:r>
            <a:r>
              <a:rPr lang="en-US" sz="2700" b="1" dirty="0" smtClean="0"/>
              <a:t> 1872</a:t>
            </a:r>
            <a:br>
              <a:rPr lang="en-US" sz="2700" b="1" dirty="0" smtClean="0"/>
            </a:br>
            <a:endParaRPr lang="en-US" sz="2700" b="1" dirty="0">
              <a:solidFill>
                <a:srgbClr val="C00000"/>
              </a:solidFill>
            </a:endParaRP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pPr algn="just">
              <a:buNone/>
            </a:pPr>
            <a:r>
              <a:rPr lang="en-US" dirty="0" smtClean="0"/>
              <a:t>   </a:t>
            </a:r>
            <a:r>
              <a:rPr lang="en-US" b="1" dirty="0" smtClean="0">
                <a:solidFill>
                  <a:srgbClr val="0070C0"/>
                </a:solidFill>
              </a:rPr>
              <a:t>Definitions  of Contract (</a:t>
            </a:r>
            <a:r>
              <a:rPr lang="en-US" b="1" dirty="0" err="1" smtClean="0">
                <a:solidFill>
                  <a:srgbClr val="FF0000"/>
                </a:solidFill>
              </a:rPr>
              <a:t>ಒಪ್ಪಂದ</a:t>
            </a:r>
            <a:r>
              <a:rPr lang="en-US" b="1" dirty="0" smtClean="0">
                <a:solidFill>
                  <a:srgbClr val="0070C0"/>
                </a:solidFill>
              </a:rPr>
              <a:t>)</a:t>
            </a:r>
          </a:p>
          <a:p>
            <a:pPr algn="just"/>
            <a:r>
              <a:rPr lang="en-US" b="1" dirty="0" smtClean="0"/>
              <a:t>According to </a:t>
            </a:r>
            <a:r>
              <a:rPr lang="en-US" b="1" u="sng" dirty="0" smtClean="0">
                <a:hlinkClick r:id="rId2"/>
              </a:rPr>
              <a:t>section 2(h)</a:t>
            </a:r>
            <a:r>
              <a:rPr lang="en-US" b="1" dirty="0" smtClean="0"/>
              <a:t> of the Indian Contract Act,1872, ‘An agreement which is enforceable by law is a Contract’. </a:t>
            </a:r>
          </a:p>
          <a:p>
            <a:pPr algn="just"/>
            <a:r>
              <a:rPr lang="en-US" b="1" dirty="0" smtClean="0"/>
              <a:t>According to Pollock “Every agreement and promise enforceable at law is a contact”.</a:t>
            </a:r>
          </a:p>
          <a:p>
            <a:pPr algn="just"/>
            <a:r>
              <a:rPr lang="en-US" b="1" dirty="0" err="1" smtClean="0">
                <a:solidFill>
                  <a:schemeClr val="accent6">
                    <a:lumMod val="50000"/>
                  </a:schemeClr>
                </a:solidFill>
              </a:rPr>
              <a:t>ಭಾರತೀಯ</a:t>
            </a:r>
            <a:r>
              <a:rPr lang="en-US" b="1" dirty="0" smtClean="0">
                <a:solidFill>
                  <a:schemeClr val="accent6">
                    <a:lumMod val="50000"/>
                  </a:schemeClr>
                </a:solidFill>
              </a:rPr>
              <a:t> </a:t>
            </a:r>
            <a:r>
              <a:rPr lang="en-US" b="1" dirty="0" err="1" smtClean="0">
                <a:solidFill>
                  <a:schemeClr val="accent6">
                    <a:lumMod val="50000"/>
                  </a:schemeClr>
                </a:solidFill>
              </a:rPr>
              <a:t>ಗುತ್ತಿಗೆ</a:t>
            </a:r>
            <a:r>
              <a:rPr lang="en-US" b="1" dirty="0" smtClean="0">
                <a:solidFill>
                  <a:schemeClr val="accent6">
                    <a:lumMod val="50000"/>
                  </a:schemeClr>
                </a:solidFill>
              </a:rPr>
              <a:t> </a:t>
            </a:r>
            <a:r>
              <a:rPr lang="en-US" b="1" dirty="0" err="1" smtClean="0">
                <a:solidFill>
                  <a:schemeClr val="accent6">
                    <a:lumMod val="50000"/>
                  </a:schemeClr>
                </a:solidFill>
              </a:rPr>
              <a:t>ಕಾಯ್ದೆಯ</a:t>
            </a:r>
            <a:r>
              <a:rPr lang="en-US" b="1" dirty="0" smtClean="0">
                <a:solidFill>
                  <a:schemeClr val="accent6">
                    <a:lumMod val="50000"/>
                  </a:schemeClr>
                </a:solidFill>
              </a:rPr>
              <a:t> </a:t>
            </a:r>
            <a:r>
              <a:rPr lang="en-US" b="1" dirty="0" err="1" smtClean="0">
                <a:solidFill>
                  <a:schemeClr val="accent6">
                    <a:lumMod val="50000"/>
                  </a:schemeClr>
                </a:solidFill>
              </a:rPr>
              <a:t>ಸೆಕ್ಷನ್</a:t>
            </a:r>
            <a:r>
              <a:rPr lang="en-US" b="1" dirty="0" smtClean="0">
                <a:solidFill>
                  <a:schemeClr val="accent6">
                    <a:lumMod val="50000"/>
                  </a:schemeClr>
                </a:solidFill>
              </a:rPr>
              <a:t> 2 (</a:t>
            </a:r>
            <a:r>
              <a:rPr lang="en-US" b="1" dirty="0" err="1" smtClean="0">
                <a:solidFill>
                  <a:schemeClr val="accent6">
                    <a:lumMod val="50000"/>
                  </a:schemeClr>
                </a:solidFill>
              </a:rPr>
              <a:t>ಎಚ್</a:t>
            </a:r>
            <a:r>
              <a:rPr lang="en-US" b="1" dirty="0" smtClean="0">
                <a:solidFill>
                  <a:schemeClr val="accent6">
                    <a:lumMod val="50000"/>
                  </a:schemeClr>
                </a:solidFill>
              </a:rPr>
              <a:t>) </a:t>
            </a:r>
            <a:r>
              <a:rPr lang="en-US" b="1" dirty="0" err="1" smtClean="0">
                <a:solidFill>
                  <a:schemeClr val="accent6">
                    <a:lumMod val="50000"/>
                  </a:schemeClr>
                </a:solidFill>
              </a:rPr>
              <a:t>ಪ್ರಕಾರ</a:t>
            </a:r>
            <a:r>
              <a:rPr lang="en-US" b="1" dirty="0" smtClean="0">
                <a:solidFill>
                  <a:schemeClr val="accent6">
                    <a:lumMod val="50000"/>
                  </a:schemeClr>
                </a:solidFill>
              </a:rPr>
              <a:t> - </a:t>
            </a:r>
            <a:r>
              <a:rPr lang="en-US" b="1" dirty="0" err="1" smtClean="0">
                <a:solidFill>
                  <a:schemeClr val="accent6">
                    <a:lumMod val="50000"/>
                  </a:schemeClr>
                </a:solidFill>
              </a:rPr>
              <a:t>ಒಪ್ಪಂದವು</a:t>
            </a:r>
            <a:r>
              <a:rPr lang="en-US" b="1" dirty="0" smtClean="0">
                <a:solidFill>
                  <a:schemeClr val="accent6">
                    <a:lumMod val="50000"/>
                  </a:schemeClr>
                </a:solidFill>
              </a:rPr>
              <a:t> </a:t>
            </a:r>
            <a:r>
              <a:rPr lang="en-US" b="1" dirty="0" err="1" smtClean="0">
                <a:solidFill>
                  <a:schemeClr val="accent6">
                    <a:lumMod val="50000"/>
                  </a:schemeClr>
                </a:solidFill>
              </a:rPr>
              <a:t>ಕಾನೂನಿನಿಂದ</a:t>
            </a:r>
            <a:r>
              <a:rPr lang="en-US" b="1" dirty="0" smtClean="0">
                <a:solidFill>
                  <a:schemeClr val="accent6">
                    <a:lumMod val="50000"/>
                  </a:schemeClr>
                </a:solidFill>
              </a:rPr>
              <a:t> </a:t>
            </a:r>
            <a:r>
              <a:rPr lang="en-US" b="1" dirty="0" err="1" smtClean="0">
                <a:solidFill>
                  <a:schemeClr val="accent6">
                    <a:lumMod val="50000"/>
                  </a:schemeClr>
                </a:solidFill>
              </a:rPr>
              <a:t>ಜಾರಿಗೊಳಿಸಲ್ಪಡುತ್ತದೆ</a:t>
            </a:r>
            <a:r>
              <a:rPr lang="en-US" b="1" dirty="0" smtClean="0">
                <a:solidFill>
                  <a:schemeClr val="accent6">
                    <a:lumMod val="50000"/>
                  </a:schemeClr>
                </a:solidFill>
              </a:rPr>
              <a:t>. </a:t>
            </a:r>
            <a:r>
              <a:rPr lang="en-US" b="1" dirty="0" err="1" smtClean="0">
                <a:solidFill>
                  <a:schemeClr val="accent6">
                    <a:lumMod val="50000"/>
                  </a:schemeClr>
                </a:solidFill>
              </a:rPr>
              <a:t>ಅದಕ್ಕೆ</a:t>
            </a:r>
            <a:r>
              <a:rPr lang="en-US" b="1" dirty="0" smtClean="0">
                <a:solidFill>
                  <a:schemeClr val="accent6">
                    <a:lumMod val="50000"/>
                  </a:schemeClr>
                </a:solidFill>
              </a:rPr>
              <a:t> </a:t>
            </a:r>
            <a:r>
              <a:rPr lang="en-US" b="1" dirty="0" err="1" smtClean="0">
                <a:solidFill>
                  <a:schemeClr val="accent6">
                    <a:lumMod val="50000"/>
                  </a:schemeClr>
                </a:solidFill>
              </a:rPr>
              <a:t>ಅನುಗುಣವಾಗಿ</a:t>
            </a:r>
            <a:r>
              <a:rPr lang="en-US" b="1" dirty="0" smtClean="0">
                <a:solidFill>
                  <a:schemeClr val="accent6">
                    <a:lumMod val="50000"/>
                  </a:schemeClr>
                </a:solidFill>
              </a:rPr>
              <a:t> </a:t>
            </a:r>
            <a:r>
              <a:rPr lang="en-US" b="1" dirty="0" err="1" smtClean="0">
                <a:solidFill>
                  <a:schemeClr val="accent6">
                    <a:lumMod val="50000"/>
                  </a:schemeClr>
                </a:solidFill>
              </a:rPr>
              <a:t>ಒಪ್ಪಂದವು</a:t>
            </a:r>
            <a:r>
              <a:rPr lang="en-US" b="1" dirty="0" smtClean="0">
                <a:solidFill>
                  <a:schemeClr val="accent6">
                    <a:lumMod val="50000"/>
                  </a:schemeClr>
                </a:solidFill>
              </a:rPr>
              <a:t> </a:t>
            </a:r>
            <a:r>
              <a:rPr lang="en-US" b="1" dirty="0" err="1" smtClean="0">
                <a:solidFill>
                  <a:schemeClr val="accent6">
                    <a:lumMod val="50000"/>
                  </a:schemeClr>
                </a:solidFill>
              </a:rPr>
              <a:t>ನ್ಯಾಯಸಮ್ಮತವಾದ</a:t>
            </a:r>
            <a:r>
              <a:rPr lang="en-US" b="1" dirty="0" smtClean="0">
                <a:solidFill>
                  <a:schemeClr val="accent6">
                    <a:lumMod val="50000"/>
                  </a:schemeClr>
                </a:solidFill>
              </a:rPr>
              <a:t> </a:t>
            </a:r>
            <a:r>
              <a:rPr lang="en-US" b="1" dirty="0" err="1" smtClean="0">
                <a:solidFill>
                  <a:schemeClr val="accent6">
                    <a:lumMod val="50000"/>
                  </a:schemeClr>
                </a:solidFill>
              </a:rPr>
              <a:t>ಬದ್ಧತೆಯನ್ನು</a:t>
            </a:r>
            <a:r>
              <a:rPr lang="en-US" b="1" dirty="0" smtClean="0">
                <a:solidFill>
                  <a:schemeClr val="accent6">
                    <a:lumMod val="50000"/>
                  </a:schemeClr>
                </a:solidFill>
              </a:rPr>
              <a:t> </a:t>
            </a:r>
            <a:r>
              <a:rPr lang="en-US" b="1" dirty="0" err="1" smtClean="0">
                <a:solidFill>
                  <a:schemeClr val="accent6">
                    <a:lumMod val="50000"/>
                  </a:schemeClr>
                </a:solidFill>
              </a:rPr>
              <a:t>ಮಾಡುವುದು</a:t>
            </a:r>
            <a:r>
              <a:rPr lang="en-US" b="1" dirty="0" smtClean="0">
                <a:solidFill>
                  <a:schemeClr val="accent6">
                    <a:lumMod val="50000"/>
                  </a:schemeClr>
                </a:solidFill>
              </a:rPr>
              <a:t> </a:t>
            </a:r>
          </a:p>
          <a:p>
            <a:pPr algn="just"/>
            <a:r>
              <a:rPr lang="en-US" b="1" dirty="0" err="1" smtClean="0">
                <a:solidFill>
                  <a:schemeClr val="accent6">
                    <a:lumMod val="50000"/>
                  </a:schemeClr>
                </a:solidFill>
              </a:rPr>
              <a:t>ಒಪ್ಪಂದ</a:t>
            </a:r>
            <a:r>
              <a:rPr lang="en-US" b="1" dirty="0" smtClean="0">
                <a:solidFill>
                  <a:schemeClr val="accent6">
                    <a:lumMod val="50000"/>
                  </a:schemeClr>
                </a:solidFill>
              </a:rPr>
              <a:t> </a:t>
            </a:r>
            <a:r>
              <a:rPr lang="en-US" b="1" dirty="0" err="1" smtClean="0">
                <a:solidFill>
                  <a:schemeClr val="accent6">
                    <a:lumMod val="50000"/>
                  </a:schemeClr>
                </a:solidFill>
              </a:rPr>
              <a:t>ಅಂದರೆ</a:t>
            </a:r>
            <a:r>
              <a:rPr lang="en-US" b="1" dirty="0" smtClean="0">
                <a:solidFill>
                  <a:schemeClr val="accent6">
                    <a:lumMod val="50000"/>
                  </a:schemeClr>
                </a:solidFill>
              </a:rPr>
              <a:t> </a:t>
            </a:r>
            <a:r>
              <a:rPr lang="en-US" b="1" dirty="0" err="1" smtClean="0">
                <a:solidFill>
                  <a:schemeClr val="accent6">
                    <a:lumMod val="50000"/>
                  </a:schemeClr>
                </a:solidFill>
              </a:rPr>
              <a:t>ಕಾನೂನಿನಿಂದ</a:t>
            </a:r>
            <a:r>
              <a:rPr lang="en-US" b="1" dirty="0" smtClean="0">
                <a:solidFill>
                  <a:schemeClr val="accent6">
                    <a:lumMod val="50000"/>
                  </a:schemeClr>
                </a:solidFill>
              </a:rPr>
              <a:t> </a:t>
            </a:r>
            <a:r>
              <a:rPr lang="en-US" b="1" dirty="0" err="1" smtClean="0">
                <a:solidFill>
                  <a:schemeClr val="accent6">
                    <a:lumMod val="50000"/>
                  </a:schemeClr>
                </a:solidFill>
              </a:rPr>
              <a:t>ಜಾರಿಗೊಳಿಸಬಹುದಾದ</a:t>
            </a:r>
            <a:r>
              <a:rPr lang="en-US" b="1" dirty="0" smtClean="0">
                <a:solidFill>
                  <a:schemeClr val="accent6">
                    <a:lumMod val="50000"/>
                  </a:schemeClr>
                </a:solidFill>
              </a:rPr>
              <a:t> </a:t>
            </a:r>
            <a:r>
              <a:rPr lang="en-US" b="1" dirty="0" err="1" smtClean="0">
                <a:solidFill>
                  <a:schemeClr val="accent6">
                    <a:lumMod val="50000"/>
                  </a:schemeClr>
                </a:solidFill>
              </a:rPr>
              <a:t>ಒಂದು</a:t>
            </a:r>
            <a:r>
              <a:rPr lang="en-US" b="1" dirty="0" smtClean="0">
                <a:solidFill>
                  <a:schemeClr val="accent6">
                    <a:lumMod val="50000"/>
                  </a:schemeClr>
                </a:solidFill>
              </a:rPr>
              <a:t> </a:t>
            </a:r>
            <a:r>
              <a:rPr lang="en-US" b="1" dirty="0" err="1" smtClean="0">
                <a:solidFill>
                  <a:schemeClr val="accent6">
                    <a:lumMod val="50000"/>
                  </a:schemeClr>
                </a:solidFill>
              </a:rPr>
              <a:t>ಬಾಧ್ಯತೆಯ</a:t>
            </a:r>
            <a:r>
              <a:rPr lang="en-US" b="1" dirty="0" smtClean="0">
                <a:solidFill>
                  <a:schemeClr val="accent6">
                    <a:lumMod val="50000"/>
                  </a:schemeClr>
                </a:solidFill>
              </a:rPr>
              <a:t> </a:t>
            </a:r>
            <a:r>
              <a:rPr lang="en-US" b="1" dirty="0" err="1" smtClean="0">
                <a:solidFill>
                  <a:schemeClr val="accent6">
                    <a:lumMod val="50000"/>
                  </a:schemeClr>
                </a:solidFill>
              </a:rPr>
              <a:t>ಪ್ರತಿಪಾದ</a:t>
            </a:r>
            <a:endParaRPr lang="en-US" b="1" dirty="0" smtClean="0">
              <a:solidFill>
                <a:schemeClr val="accent6">
                  <a:lumMod val="50000"/>
                </a:schemeClr>
              </a:solidFill>
            </a:endParaRPr>
          </a:p>
          <a:p>
            <a:pPr algn="just">
              <a:buNone/>
            </a:pPr>
            <a:endParaRPr lang="en-US" b="1" dirty="0" smtClean="0">
              <a:solidFill>
                <a:schemeClr val="accent6">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Agreement </a:t>
            </a:r>
            <a:endParaRPr lang="en-US" dirty="0"/>
          </a:p>
        </p:txBody>
      </p:sp>
      <p:sp>
        <p:nvSpPr>
          <p:cNvPr id="3" name="Content Placeholder 2"/>
          <p:cNvSpPr>
            <a:spLocks noGrp="1"/>
          </p:cNvSpPr>
          <p:nvPr>
            <p:ph idx="1"/>
          </p:nvPr>
        </p:nvSpPr>
        <p:spPr>
          <a:xfrm>
            <a:off x="457200" y="838200"/>
            <a:ext cx="8229600" cy="5638800"/>
          </a:xfrm>
        </p:spPr>
        <p:txBody>
          <a:bodyPr>
            <a:normAutofit fontScale="92500" lnSpcReduction="10000"/>
          </a:bodyPr>
          <a:lstStyle/>
          <a:p>
            <a:pPr marL="2109788" indent="-2109788" algn="just">
              <a:buNone/>
            </a:pPr>
            <a:r>
              <a:rPr lang="en-US" dirty="0" smtClean="0">
                <a:solidFill>
                  <a:srgbClr val="FF0000"/>
                </a:solidFill>
              </a:rPr>
              <a:t> Contracts= Agreement + Enforceability by Law       </a:t>
            </a:r>
            <a:r>
              <a:rPr lang="en-US" sz="2800" dirty="0" smtClean="0"/>
              <a:t>         </a:t>
            </a:r>
            <a:r>
              <a:rPr lang="en-US" sz="2800" b="1" dirty="0" err="1" smtClean="0">
                <a:solidFill>
                  <a:schemeClr val="accent6">
                    <a:lumMod val="50000"/>
                  </a:schemeClr>
                </a:solidFill>
              </a:rPr>
              <a:t>ಒಪ್ಪಂದ</a:t>
            </a:r>
            <a:r>
              <a:rPr lang="en-US" sz="2800" b="1" dirty="0" smtClean="0">
                <a:solidFill>
                  <a:schemeClr val="accent6">
                    <a:lumMod val="50000"/>
                  </a:schemeClr>
                </a:solidFill>
              </a:rPr>
              <a:t> +  </a:t>
            </a:r>
            <a:r>
              <a:rPr lang="en-US" sz="2800" b="1" dirty="0" err="1" smtClean="0">
                <a:solidFill>
                  <a:schemeClr val="accent6">
                    <a:lumMod val="50000"/>
                  </a:schemeClr>
                </a:solidFill>
              </a:rPr>
              <a:t>ಕಾನೂನಿನಿಂದ</a:t>
            </a:r>
            <a:r>
              <a:rPr lang="en-US" sz="2800" b="1" dirty="0" smtClean="0">
                <a:solidFill>
                  <a:schemeClr val="accent6">
                    <a:lumMod val="50000"/>
                  </a:schemeClr>
                </a:solidFill>
              </a:rPr>
              <a:t> </a:t>
            </a:r>
            <a:r>
              <a:rPr lang="en-US" sz="2800" b="1" dirty="0" err="1" smtClean="0">
                <a:solidFill>
                  <a:schemeClr val="accent6">
                    <a:lumMod val="50000"/>
                  </a:schemeClr>
                </a:solidFill>
              </a:rPr>
              <a:t>ಜಾರಿಗೊಳಿಸಬಹುದಾದ</a:t>
            </a:r>
            <a:r>
              <a:rPr lang="en-US" sz="2800" b="1" dirty="0" smtClean="0">
                <a:solidFill>
                  <a:schemeClr val="accent6">
                    <a:lumMod val="50000"/>
                  </a:schemeClr>
                </a:solidFill>
              </a:rPr>
              <a:t> </a:t>
            </a:r>
            <a:endParaRPr lang="en-US" sz="2800" dirty="0" smtClean="0"/>
          </a:p>
          <a:p>
            <a:pPr algn="just"/>
            <a:r>
              <a:rPr lang="en-US" sz="2800" b="1" dirty="0" smtClean="0">
                <a:solidFill>
                  <a:srgbClr val="0070C0"/>
                </a:solidFill>
              </a:rPr>
              <a:t>“All contracts are agreement, but all agreements are not contracts.”</a:t>
            </a:r>
          </a:p>
          <a:p>
            <a:pPr algn="just"/>
            <a:r>
              <a:rPr lang="en-US" sz="2400" b="1" dirty="0" smtClean="0"/>
              <a:t>Section 2(e) of the Indian Contract Act, 1872 defines an agreement as “every promise and every</a:t>
            </a:r>
            <a:r>
              <a:rPr lang="en-US" sz="2400" dirty="0" smtClean="0"/>
              <a:t> </a:t>
            </a:r>
            <a:r>
              <a:rPr lang="en-US" sz="2400" b="1" dirty="0" smtClean="0"/>
              <a:t>set</a:t>
            </a:r>
            <a:r>
              <a:rPr lang="en-US" sz="2400" dirty="0" smtClean="0"/>
              <a:t> </a:t>
            </a:r>
            <a:r>
              <a:rPr lang="en-US" sz="2400" b="1" dirty="0" smtClean="0"/>
              <a:t>of</a:t>
            </a:r>
            <a:r>
              <a:rPr lang="en-US" sz="2400" dirty="0" smtClean="0"/>
              <a:t> </a:t>
            </a:r>
            <a:r>
              <a:rPr lang="en-US" sz="2400" b="1" dirty="0" smtClean="0"/>
              <a:t>promises</a:t>
            </a:r>
            <a:r>
              <a:rPr lang="en-US" sz="2400" dirty="0" smtClean="0"/>
              <a:t> </a:t>
            </a:r>
            <a:r>
              <a:rPr lang="en-US" sz="2400" b="1" dirty="0" smtClean="0"/>
              <a:t>forming</a:t>
            </a:r>
            <a:r>
              <a:rPr lang="en-US" sz="2400" dirty="0" smtClean="0"/>
              <a:t> </a:t>
            </a:r>
            <a:r>
              <a:rPr lang="en-US" sz="2400" b="1" dirty="0" smtClean="0"/>
              <a:t>consideration</a:t>
            </a:r>
            <a:r>
              <a:rPr lang="en-US" sz="2400" dirty="0" smtClean="0"/>
              <a:t> </a:t>
            </a:r>
            <a:r>
              <a:rPr lang="en-US" sz="2400" b="1" dirty="0" smtClean="0"/>
              <a:t>for</a:t>
            </a:r>
            <a:r>
              <a:rPr lang="en-US" sz="2400" dirty="0" smtClean="0"/>
              <a:t> </a:t>
            </a:r>
            <a:r>
              <a:rPr lang="en-US" sz="2400" b="1" dirty="0" smtClean="0"/>
              <a:t>each</a:t>
            </a:r>
            <a:r>
              <a:rPr lang="en-US" sz="2400" dirty="0" smtClean="0"/>
              <a:t> </a:t>
            </a:r>
            <a:r>
              <a:rPr lang="en-US" sz="2400" b="1" dirty="0" smtClean="0"/>
              <a:t>other</a:t>
            </a:r>
            <a:r>
              <a:rPr lang="en-US" sz="2400" dirty="0" smtClean="0"/>
              <a:t>’</a:t>
            </a:r>
          </a:p>
          <a:p>
            <a:pPr algn="just"/>
            <a:r>
              <a:rPr lang="kn-IN" sz="2400" i="1" dirty="0" smtClean="0"/>
              <a:t>ಭರವಸೆ</a:t>
            </a:r>
            <a:r>
              <a:rPr lang="en-US" sz="2400" i="1" dirty="0" smtClean="0"/>
              <a:t> -</a:t>
            </a:r>
            <a:r>
              <a:rPr lang="en-US" sz="2600" b="1" i="1" dirty="0" smtClean="0"/>
              <a:t> </a:t>
            </a:r>
            <a:r>
              <a:rPr lang="kn-IN" sz="1900" b="1" dirty="0" smtClean="0">
                <a:solidFill>
                  <a:srgbClr val="008000"/>
                </a:solidFill>
              </a:rPr>
              <a:t>ಅದರ ಸೆಕ್ಷನ್ 2 (ಬಿ) ನಲ್ಲಿನ ಕಾಯಿದೆ ಇಲ್ಲಿ “ಭರವಸೆ” ಎಂಬ ಪದವನ್ನು ಹೀಗೆ ವ್ಯಾಖ್ಯಾನಿಸುತ್ತದೆ: “ಪ್ರಸ್ತಾಪವನ್ನು ಮಾಡಿದ ವ್ಯಕ್ತಿಯು ಅವನ ಒಪ್ಪಿಗೆಯನ್ನು ಸೂಚಿಸಿದಾಗ, ಪ್ರಸ್ತಾಪವು ಅಂಗೀಕೃತ </a:t>
            </a:r>
            <a:r>
              <a:rPr lang="kn-IN" sz="2200" b="1" dirty="0" smtClean="0">
                <a:solidFill>
                  <a:srgbClr val="008000"/>
                </a:solidFill>
              </a:rPr>
              <a:t>ಪ್ರಸ್ತಾಪವಾಗುತ್ತದೆ. ಪ್ರಸ್ತಾಪವನ್ನು ಸ್ವೀಕರಿಸಿದಾಗ, ಅದು ಭರವಸೆಯಾಗುತ್ತದೆ ”.</a:t>
            </a:r>
            <a:endParaRPr lang="en-US" sz="2200" b="1" dirty="0" smtClean="0">
              <a:solidFill>
                <a:srgbClr val="008000"/>
              </a:solidFill>
            </a:endParaRPr>
          </a:p>
          <a:p>
            <a:pPr>
              <a:buNone/>
            </a:pPr>
            <a:r>
              <a:rPr lang="en-US" sz="2200" b="1" dirty="0" smtClean="0">
                <a:solidFill>
                  <a:srgbClr val="008000"/>
                </a:solidFill>
              </a:rPr>
              <a:t>  </a:t>
            </a:r>
            <a:r>
              <a:rPr lang="en-US" sz="2200" b="1" dirty="0" smtClean="0">
                <a:solidFill>
                  <a:srgbClr val="C00000"/>
                </a:solidFill>
              </a:rPr>
              <a:t>Example :      </a:t>
            </a:r>
            <a:r>
              <a:rPr lang="en-US" sz="2600" b="1" dirty="0" smtClean="0">
                <a:solidFill>
                  <a:srgbClr val="C00000"/>
                </a:solidFill>
              </a:rPr>
              <a:t>X offe</a:t>
            </a:r>
            <a:r>
              <a:rPr lang="en-US" sz="3000" b="1" dirty="0" smtClean="0">
                <a:solidFill>
                  <a:srgbClr val="C00000"/>
                </a:solidFill>
              </a:rPr>
              <a:t>rs his scooter for Rs. 15,000 to Y </a:t>
            </a:r>
          </a:p>
          <a:p>
            <a:pPr>
              <a:buNone/>
            </a:pPr>
            <a:r>
              <a:rPr lang="en-US" sz="3000" b="1" dirty="0" smtClean="0">
                <a:solidFill>
                  <a:srgbClr val="C00000"/>
                </a:solidFill>
              </a:rPr>
              <a:t>                        a</a:t>
            </a:r>
            <a:r>
              <a:rPr lang="en-US" sz="2600" b="1" dirty="0" smtClean="0">
                <a:solidFill>
                  <a:srgbClr val="C00000"/>
                </a:solidFill>
              </a:rPr>
              <a:t>nd Y accepts it .....   It is a contract</a:t>
            </a:r>
            <a:endParaRPr lang="en-US" sz="2000" b="1" dirty="0" smtClean="0">
              <a:solidFill>
                <a:srgbClr val="C00000"/>
              </a:solidFill>
            </a:endParaRPr>
          </a:p>
          <a:p>
            <a:pPr marL="1430338" indent="-1430338">
              <a:buNone/>
            </a:pPr>
            <a:r>
              <a:rPr lang="en-US" sz="2400" b="1" dirty="0" smtClean="0">
                <a:solidFill>
                  <a:srgbClr val="C00000"/>
                </a:solidFill>
              </a:rPr>
              <a:t> Example :   A invites B to a dinner. Y accepts offer but he fails     </a:t>
            </a:r>
          </a:p>
          <a:p>
            <a:pPr marL="1430338" indent="-1430338">
              <a:buNone/>
            </a:pPr>
            <a:r>
              <a:rPr lang="en-US" sz="2400" b="1" dirty="0" smtClean="0">
                <a:solidFill>
                  <a:srgbClr val="C00000"/>
                </a:solidFill>
              </a:rPr>
              <a:t>                      to attend  …….    It is</a:t>
            </a:r>
            <a:r>
              <a:rPr lang="en-US" sz="2400" b="1" dirty="0" smtClean="0"/>
              <a:t> not</a:t>
            </a:r>
            <a:r>
              <a:rPr lang="en-US" sz="2400" b="1" dirty="0" smtClean="0">
                <a:solidFill>
                  <a:srgbClr val="C00000"/>
                </a:solidFill>
              </a:rPr>
              <a:t> a contract</a:t>
            </a:r>
            <a:endParaRPr lang="en-US" sz="2800" b="1" dirty="0" smtClean="0">
              <a:solidFill>
                <a:srgbClr val="C00000"/>
              </a:solidFill>
            </a:endParaRPr>
          </a:p>
          <a:p>
            <a:endParaRPr lang="kn-IN" sz="2400" b="1" dirty="0" smtClean="0">
              <a:solidFill>
                <a:srgbClr val="C00000"/>
              </a:solidFill>
            </a:endParaRPr>
          </a:p>
          <a:p>
            <a:pPr algn="just"/>
            <a:endParaRPr lang="en-US" sz="2400" b="1" dirty="0" smtClean="0">
              <a:solidFill>
                <a:srgbClr val="C00000"/>
              </a:solidFill>
            </a:endParaRPr>
          </a:p>
          <a:p>
            <a:endParaRPr lang="en-US" sz="2600" b="1"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normAutofit fontScale="90000"/>
          </a:bodyPr>
          <a:lstStyle/>
          <a:p>
            <a:pPr fontAlgn="base"/>
            <a:r>
              <a:rPr lang="en-US" b="1" dirty="0" smtClean="0">
                <a:solidFill>
                  <a:srgbClr val="0070C0"/>
                </a:solidFill>
              </a:rPr>
              <a:t/>
            </a:r>
            <a:br>
              <a:rPr lang="en-US" b="1" dirty="0" smtClean="0">
                <a:solidFill>
                  <a:srgbClr val="0070C0"/>
                </a:solidFill>
              </a:rPr>
            </a:br>
            <a:r>
              <a:rPr lang="en-US" sz="3600" b="1" dirty="0" smtClean="0">
                <a:solidFill>
                  <a:srgbClr val="0070C0"/>
                </a:solidFill>
              </a:rPr>
              <a:t>Types of Contracts –</a:t>
            </a:r>
            <a:r>
              <a:rPr lang="en-US" sz="4000" b="1" dirty="0" smtClean="0">
                <a:solidFill>
                  <a:srgbClr val="0070C0"/>
                </a:solidFill>
              </a:rPr>
              <a:t> </a:t>
            </a:r>
            <a:r>
              <a:rPr lang="en-US" sz="3100" b="1" dirty="0" err="1" smtClean="0"/>
              <a:t>ಒಪ್ಪಂದದ</a:t>
            </a:r>
            <a:r>
              <a:rPr lang="en-US" sz="3100" b="1" dirty="0" smtClean="0"/>
              <a:t> </a:t>
            </a:r>
            <a:r>
              <a:rPr lang="en-US" sz="3100" b="1" dirty="0" err="1" smtClean="0"/>
              <a:t>ವಿಧಗಳು</a:t>
            </a:r>
            <a:r>
              <a:rPr lang="en-US" sz="3100" b="1" dirty="0" smtClean="0"/>
              <a:t/>
            </a:r>
            <a:br>
              <a:rPr lang="en-US" sz="3100" b="1" dirty="0" smtClean="0"/>
            </a:br>
            <a:r>
              <a:rPr lang="en-US" sz="3100" b="1" dirty="0" smtClean="0"/>
              <a:t> </a:t>
            </a:r>
            <a:r>
              <a:rPr lang="en-US" sz="2700" b="1" dirty="0" smtClean="0">
                <a:solidFill>
                  <a:srgbClr val="7030A0"/>
                </a:solidFill>
              </a:rPr>
              <a:t>I. T</a:t>
            </a:r>
            <a:r>
              <a:rPr lang="en-US" sz="3100" b="1" dirty="0" smtClean="0">
                <a:solidFill>
                  <a:srgbClr val="7030A0"/>
                </a:solidFill>
              </a:rPr>
              <a:t>ypes of Contracts  on the basis of its enforcement</a:t>
            </a:r>
            <a:br>
              <a:rPr lang="en-US" sz="3100" b="1" dirty="0" smtClean="0">
                <a:solidFill>
                  <a:srgbClr val="7030A0"/>
                </a:solidFill>
              </a:rPr>
            </a:br>
            <a:r>
              <a:rPr lang="en-US" sz="2800" b="1" dirty="0" err="1" smtClean="0">
                <a:solidFill>
                  <a:srgbClr val="C00000"/>
                </a:solidFill>
              </a:rPr>
              <a:t>ಕಾನೂನುಬದ್ಧತೆಯ</a:t>
            </a:r>
            <a:r>
              <a:rPr lang="en-US" sz="2800" b="1" dirty="0" smtClean="0">
                <a:solidFill>
                  <a:srgbClr val="C00000"/>
                </a:solidFill>
              </a:rPr>
              <a:t> </a:t>
            </a:r>
            <a:r>
              <a:rPr lang="en-US" sz="2800" b="1" dirty="0" err="1" smtClean="0">
                <a:solidFill>
                  <a:srgbClr val="C00000"/>
                </a:solidFill>
              </a:rPr>
              <a:t>ದೃಷ್ಟಿಕೋನದಿಂದ</a:t>
            </a:r>
            <a:r>
              <a:rPr lang="en-US" sz="2800" b="1" i="1" dirty="0" smtClean="0">
                <a:solidFill>
                  <a:srgbClr val="C00000"/>
                </a:solidFill>
              </a:rPr>
              <a:t/>
            </a:r>
            <a:br>
              <a:rPr lang="en-US" sz="2800" b="1" i="1" dirty="0" smtClean="0">
                <a:solidFill>
                  <a:srgbClr val="C00000"/>
                </a:solidFill>
              </a:rPr>
            </a:br>
            <a:r>
              <a:rPr lang="en-US" sz="3100" b="1" dirty="0" smtClean="0">
                <a:solidFill>
                  <a:srgbClr val="C00000"/>
                </a:solidFill>
              </a:rPr>
              <a:t/>
            </a:r>
            <a:br>
              <a:rPr lang="en-US" sz="3100" b="1" dirty="0" smtClean="0">
                <a:solidFill>
                  <a:srgbClr val="C00000"/>
                </a:solidFill>
              </a:rPr>
            </a:br>
            <a:endParaRPr lang="en-US" sz="3100" b="1" dirty="0">
              <a:solidFill>
                <a:srgbClr val="C00000"/>
              </a:solidFill>
            </a:endParaRPr>
          </a:p>
        </p:txBody>
      </p:sp>
      <p:sp>
        <p:nvSpPr>
          <p:cNvPr id="3" name="Content Placeholder 2"/>
          <p:cNvSpPr>
            <a:spLocks noGrp="1"/>
          </p:cNvSpPr>
          <p:nvPr>
            <p:ph idx="1"/>
          </p:nvPr>
        </p:nvSpPr>
        <p:spPr>
          <a:xfrm>
            <a:off x="457200" y="1905000"/>
            <a:ext cx="8229600" cy="4221163"/>
          </a:xfrm>
        </p:spPr>
        <p:txBody>
          <a:bodyPr>
            <a:normAutofit fontScale="62500" lnSpcReduction="20000"/>
          </a:bodyPr>
          <a:lstStyle/>
          <a:p>
            <a:pPr fontAlgn="base">
              <a:buNone/>
            </a:pPr>
            <a:r>
              <a:rPr lang="en-US" sz="4400" b="1" dirty="0" smtClean="0">
                <a:solidFill>
                  <a:srgbClr val="003399"/>
                </a:solidFill>
              </a:rPr>
              <a:t>A</a:t>
            </a:r>
            <a:r>
              <a:rPr lang="en-US" sz="4400" dirty="0" smtClean="0"/>
              <a:t>.  </a:t>
            </a:r>
            <a:r>
              <a:rPr lang="en-US" sz="4400" b="1" dirty="0" smtClean="0">
                <a:solidFill>
                  <a:srgbClr val="003399"/>
                </a:solidFill>
              </a:rPr>
              <a:t>Valid Contract   </a:t>
            </a:r>
            <a:r>
              <a:rPr lang="en-US" sz="4400" b="1" dirty="0" err="1" smtClean="0">
                <a:solidFill>
                  <a:srgbClr val="003399"/>
                </a:solidFill>
              </a:rPr>
              <a:t>ಉರ್ಜಿತ</a:t>
            </a:r>
            <a:r>
              <a:rPr lang="en-US" sz="4400" b="1" dirty="0" smtClean="0">
                <a:solidFill>
                  <a:srgbClr val="003399"/>
                </a:solidFill>
              </a:rPr>
              <a:t> (</a:t>
            </a:r>
            <a:r>
              <a:rPr lang="en-US" sz="4400" b="1" dirty="0" err="1" smtClean="0">
                <a:solidFill>
                  <a:srgbClr val="003399"/>
                </a:solidFill>
              </a:rPr>
              <a:t>ಮಾ</a:t>
            </a:r>
            <a:r>
              <a:rPr lang="en-US" sz="4500" b="1" dirty="0" err="1" smtClean="0">
                <a:solidFill>
                  <a:srgbClr val="003399"/>
                </a:solidFill>
              </a:rPr>
              <a:t>ನ್ಯ</a:t>
            </a:r>
            <a:r>
              <a:rPr lang="en-US" sz="4500" b="1" dirty="0" smtClean="0">
                <a:solidFill>
                  <a:srgbClr val="003399"/>
                </a:solidFill>
              </a:rPr>
              <a:t>) </a:t>
            </a:r>
            <a:r>
              <a:rPr lang="en-US" sz="3800" b="1" dirty="0" err="1" smtClean="0">
                <a:solidFill>
                  <a:srgbClr val="003399"/>
                </a:solidFill>
              </a:rPr>
              <a:t>ಒಪ್ಪಂದ</a:t>
            </a:r>
            <a:r>
              <a:rPr lang="en-US" sz="3300" b="1" dirty="0" smtClean="0">
                <a:solidFill>
                  <a:srgbClr val="003399"/>
                </a:solidFill>
              </a:rPr>
              <a:t> : </a:t>
            </a:r>
          </a:p>
          <a:p>
            <a:pPr marL="342900" lvl="1" indent="-342900" algn="just">
              <a:buFont typeface="Arial" pitchFamily="34" charset="0"/>
              <a:buChar char="•"/>
            </a:pPr>
            <a:r>
              <a:rPr lang="en-US" sz="3600" b="1" dirty="0" err="1" smtClean="0"/>
              <a:t>ಕಾನೂನಿ</a:t>
            </a:r>
            <a:r>
              <a:rPr lang="en-US" sz="3300" b="1" dirty="0" err="1" smtClean="0"/>
              <a:t>ನಿಂದ</a:t>
            </a:r>
            <a:r>
              <a:rPr lang="en-US" sz="3300" b="1" dirty="0" smtClean="0"/>
              <a:t> </a:t>
            </a:r>
            <a:r>
              <a:rPr lang="en-US" sz="3300" b="1" dirty="0" err="1" smtClean="0"/>
              <a:t>ಜಾ</a:t>
            </a:r>
            <a:r>
              <a:rPr lang="en-US" sz="3600" b="1" dirty="0" err="1" smtClean="0"/>
              <a:t>ರಿಗೊಳಿಸಬಹುದಾದ</a:t>
            </a:r>
            <a:r>
              <a:rPr lang="en-US" sz="3600" b="1" dirty="0" smtClean="0"/>
              <a:t> </a:t>
            </a:r>
            <a:r>
              <a:rPr lang="en-US" sz="3600" b="1" dirty="0" err="1" smtClean="0"/>
              <a:t>ಒಪ್ಪಂದವು</a:t>
            </a:r>
            <a:r>
              <a:rPr lang="en-US" sz="3600" b="1" dirty="0" smtClean="0"/>
              <a:t> </a:t>
            </a:r>
            <a:r>
              <a:rPr lang="en-US" sz="3600" b="1" dirty="0" err="1" smtClean="0"/>
              <a:t>ಮಾನ್ಯ</a:t>
            </a:r>
            <a:r>
              <a:rPr lang="en-US" sz="3600" b="1" dirty="0" smtClean="0"/>
              <a:t> </a:t>
            </a:r>
            <a:r>
              <a:rPr lang="en-US" sz="3600" b="1" dirty="0" err="1" smtClean="0"/>
              <a:t>ಒಪ್ಪಂದವಾಗಿದೆ</a:t>
            </a:r>
            <a:r>
              <a:rPr lang="en-US" sz="3600" b="1" dirty="0" smtClean="0"/>
              <a:t>. </a:t>
            </a:r>
            <a:r>
              <a:rPr lang="en-US" sz="3600" b="1" dirty="0" err="1" smtClean="0"/>
              <a:t>ಒಪ್ಪಂದದ</a:t>
            </a:r>
            <a:r>
              <a:rPr lang="en-US" sz="3600" b="1" dirty="0" smtClean="0"/>
              <a:t> </a:t>
            </a:r>
            <a:r>
              <a:rPr lang="en-US" sz="3600" b="1" dirty="0" err="1" smtClean="0"/>
              <a:t>ಎಲ್ಲಾ</a:t>
            </a:r>
            <a:r>
              <a:rPr lang="en-US" sz="3600" b="1" dirty="0" smtClean="0"/>
              <a:t> </a:t>
            </a:r>
            <a:r>
              <a:rPr lang="en-US" sz="3600" b="1" dirty="0" err="1" smtClean="0"/>
              <a:t>ಪ್ರಮುಖ</a:t>
            </a:r>
            <a:r>
              <a:rPr lang="en-US" sz="3600" b="1" dirty="0" smtClean="0"/>
              <a:t> </a:t>
            </a:r>
            <a:r>
              <a:rPr lang="en-US" sz="3600" b="1" dirty="0" err="1" smtClean="0"/>
              <a:t>ಅಂಶಗಳಿಂದ</a:t>
            </a:r>
            <a:r>
              <a:rPr lang="en-US" sz="3600" b="1" dirty="0" smtClean="0"/>
              <a:t> </a:t>
            </a:r>
            <a:r>
              <a:rPr lang="en-US" sz="3600" b="1" dirty="0" err="1" smtClean="0"/>
              <a:t>ಪ್ರಾಯೋಜಿಸಲ್ಪಟ್ಟ</a:t>
            </a:r>
            <a:r>
              <a:rPr lang="en-US" sz="3600" b="1" dirty="0" smtClean="0"/>
              <a:t> </a:t>
            </a:r>
            <a:r>
              <a:rPr lang="en-US" sz="3600" b="1" dirty="0" err="1" smtClean="0"/>
              <a:t>ಯಾವುದೇ</a:t>
            </a:r>
            <a:r>
              <a:rPr lang="en-US" sz="3600" b="1" dirty="0" smtClean="0"/>
              <a:t> </a:t>
            </a:r>
            <a:r>
              <a:rPr lang="en-US" sz="3600" b="1" dirty="0" err="1" smtClean="0"/>
              <a:t>ಒಪ್ಪಂದವು</a:t>
            </a:r>
            <a:r>
              <a:rPr lang="en-US" sz="3600" b="1" dirty="0" smtClean="0"/>
              <a:t> </a:t>
            </a:r>
            <a:r>
              <a:rPr lang="en-US" sz="3600" b="1" dirty="0" err="1" smtClean="0"/>
              <a:t>ಗಣನೀಯವೆಂದು</a:t>
            </a:r>
            <a:r>
              <a:rPr lang="en-US" sz="3600" b="1" dirty="0" smtClean="0"/>
              <a:t> </a:t>
            </a:r>
            <a:r>
              <a:rPr lang="en-US" sz="3600" b="1" dirty="0" err="1" smtClean="0"/>
              <a:t>ಭಾವಿಸಲಾಗಿದೆ</a:t>
            </a:r>
            <a:r>
              <a:rPr lang="en-US" sz="3600" b="1" dirty="0" smtClean="0"/>
              <a:t>. </a:t>
            </a:r>
          </a:p>
          <a:p>
            <a:pPr marL="342900" lvl="1" indent="-342900" algn="just">
              <a:buFont typeface="Arial" pitchFamily="34" charset="0"/>
              <a:buChar char="•"/>
            </a:pPr>
            <a:endParaRPr lang="en-US" b="1" dirty="0" smtClean="0"/>
          </a:p>
          <a:p>
            <a:pPr marL="342900" lvl="1" indent="-342900" algn="just">
              <a:buFont typeface="Arial" pitchFamily="34" charset="0"/>
              <a:buChar char="•"/>
            </a:pPr>
            <a:r>
              <a:rPr lang="en-US" sz="3800" b="1" dirty="0" err="1" smtClean="0">
                <a:solidFill>
                  <a:srgbClr val="CC00FF"/>
                </a:solidFill>
              </a:rPr>
              <a:t>ಉದಾಹರಣೆ</a:t>
            </a:r>
            <a:r>
              <a:rPr lang="en-US" sz="3800" b="1" dirty="0" smtClean="0">
                <a:solidFill>
                  <a:srgbClr val="CC00FF"/>
                </a:solidFill>
              </a:rPr>
              <a:t> - ಎ </a:t>
            </a:r>
            <a:r>
              <a:rPr lang="en-US" sz="3800" b="1" dirty="0" err="1" smtClean="0">
                <a:solidFill>
                  <a:srgbClr val="CC00FF"/>
                </a:solidFill>
              </a:rPr>
              <a:t>ತನ್ನ</a:t>
            </a:r>
            <a:r>
              <a:rPr lang="en-US" sz="3800" b="1" dirty="0" smtClean="0">
                <a:solidFill>
                  <a:srgbClr val="CC00FF"/>
                </a:solidFill>
              </a:rPr>
              <a:t> </a:t>
            </a:r>
            <a:r>
              <a:rPr lang="en-US" sz="3800" b="1" dirty="0" err="1" smtClean="0">
                <a:solidFill>
                  <a:srgbClr val="CC00FF"/>
                </a:solidFill>
              </a:rPr>
              <a:t>ಮನೆಯನ್ನು</a:t>
            </a:r>
            <a:r>
              <a:rPr lang="en-US" sz="3800" b="1" dirty="0" smtClean="0">
                <a:solidFill>
                  <a:srgbClr val="CC00FF"/>
                </a:solidFill>
              </a:rPr>
              <a:t> 3 </a:t>
            </a:r>
            <a:r>
              <a:rPr lang="en-US" sz="3800" b="1" dirty="0" err="1" smtClean="0">
                <a:solidFill>
                  <a:srgbClr val="CC00FF"/>
                </a:solidFill>
              </a:rPr>
              <a:t>ಲಕ್ಷ</a:t>
            </a:r>
            <a:r>
              <a:rPr lang="en-US" sz="3800" b="1" dirty="0" smtClean="0">
                <a:solidFill>
                  <a:srgbClr val="CC00FF"/>
                </a:solidFill>
              </a:rPr>
              <a:t> </a:t>
            </a:r>
            <a:r>
              <a:rPr lang="en-US" sz="3800" b="1" dirty="0" err="1" smtClean="0">
                <a:solidFill>
                  <a:srgbClr val="CC00FF"/>
                </a:solidFill>
              </a:rPr>
              <a:t>ರೂ</a:t>
            </a:r>
            <a:r>
              <a:rPr lang="en-US" sz="3800" b="1" dirty="0" smtClean="0">
                <a:solidFill>
                  <a:srgbClr val="CC00FF"/>
                </a:solidFill>
              </a:rPr>
              <a:t>. </a:t>
            </a:r>
            <a:r>
              <a:rPr lang="en-US" sz="3800" b="1" dirty="0" err="1" smtClean="0">
                <a:solidFill>
                  <a:srgbClr val="CC00FF"/>
                </a:solidFill>
              </a:rPr>
              <a:t>ಗೆ</a:t>
            </a:r>
            <a:r>
              <a:rPr lang="en-US" sz="3800" b="1" dirty="0" smtClean="0">
                <a:solidFill>
                  <a:srgbClr val="CC00FF"/>
                </a:solidFill>
              </a:rPr>
              <a:t> </a:t>
            </a:r>
            <a:r>
              <a:rPr lang="en-US" sz="3800" b="1" dirty="0" err="1" smtClean="0">
                <a:solidFill>
                  <a:srgbClr val="CC00FF"/>
                </a:solidFill>
              </a:rPr>
              <a:t>ನೀಡಲು</a:t>
            </a:r>
            <a:r>
              <a:rPr lang="en-US" sz="3800" b="1" dirty="0" smtClean="0">
                <a:solidFill>
                  <a:srgbClr val="CC00FF"/>
                </a:solidFill>
              </a:rPr>
              <a:t> </a:t>
            </a:r>
            <a:r>
              <a:rPr lang="en-US" sz="3800" b="1" dirty="0" err="1" smtClean="0">
                <a:solidFill>
                  <a:srgbClr val="CC00FF"/>
                </a:solidFill>
              </a:rPr>
              <a:t>ಬಿ</a:t>
            </a:r>
            <a:r>
              <a:rPr lang="en-US" sz="3800" b="1" dirty="0" smtClean="0">
                <a:solidFill>
                  <a:srgbClr val="CC00FF"/>
                </a:solidFill>
              </a:rPr>
              <a:t> </a:t>
            </a:r>
            <a:r>
              <a:rPr lang="en-US" sz="3800" b="1" dirty="0" err="1" smtClean="0">
                <a:solidFill>
                  <a:srgbClr val="CC00FF"/>
                </a:solidFill>
              </a:rPr>
              <a:t>ನೀಡುತ್ತದೆ</a:t>
            </a:r>
            <a:r>
              <a:rPr lang="en-US" sz="3800" b="1" dirty="0" smtClean="0">
                <a:solidFill>
                  <a:srgbClr val="CC00FF"/>
                </a:solidFill>
              </a:rPr>
              <a:t>. ಈ </a:t>
            </a:r>
            <a:r>
              <a:rPr lang="en-US" sz="3800" b="1" dirty="0" err="1" smtClean="0">
                <a:solidFill>
                  <a:srgbClr val="CC00FF"/>
                </a:solidFill>
              </a:rPr>
              <a:t>ವೆಚ್ಚದಲ್ಲಿ</a:t>
            </a:r>
            <a:r>
              <a:rPr lang="en-US" sz="3800" b="1" dirty="0" smtClean="0">
                <a:solidFill>
                  <a:srgbClr val="CC00FF"/>
                </a:solidFill>
              </a:rPr>
              <a:t> </a:t>
            </a:r>
            <a:r>
              <a:rPr lang="en-US" sz="3800" b="1" dirty="0" err="1" smtClean="0">
                <a:solidFill>
                  <a:srgbClr val="CC00FF"/>
                </a:solidFill>
              </a:rPr>
              <a:t>ಮನೆ</a:t>
            </a:r>
            <a:r>
              <a:rPr lang="en-US" sz="3800" b="1" dirty="0" smtClean="0">
                <a:solidFill>
                  <a:srgbClr val="CC00FF"/>
                </a:solidFill>
              </a:rPr>
              <a:t> </a:t>
            </a:r>
            <a:r>
              <a:rPr lang="en-US" sz="3800" b="1" dirty="0" err="1" smtClean="0">
                <a:solidFill>
                  <a:srgbClr val="CC00FF"/>
                </a:solidFill>
              </a:rPr>
              <a:t>ಖರೀದಿಸಲು</a:t>
            </a:r>
            <a:r>
              <a:rPr lang="en-US" sz="3800" b="1" dirty="0" smtClean="0">
                <a:solidFill>
                  <a:srgbClr val="CC00FF"/>
                </a:solidFill>
              </a:rPr>
              <a:t> </a:t>
            </a:r>
            <a:r>
              <a:rPr lang="en-US" sz="3800" b="1" dirty="0" err="1" smtClean="0">
                <a:solidFill>
                  <a:srgbClr val="CC00FF"/>
                </a:solidFill>
              </a:rPr>
              <a:t>ಬಿ</a:t>
            </a:r>
            <a:r>
              <a:rPr lang="en-US" sz="3800" b="1" dirty="0" smtClean="0">
                <a:solidFill>
                  <a:srgbClr val="CC00FF"/>
                </a:solidFill>
              </a:rPr>
              <a:t> </a:t>
            </a:r>
            <a:r>
              <a:rPr lang="en-US" sz="3800" b="1" dirty="0" err="1" smtClean="0">
                <a:solidFill>
                  <a:srgbClr val="CC00FF"/>
                </a:solidFill>
              </a:rPr>
              <a:t>ಒಪ್ಪುತ್ತಾರೆ</a:t>
            </a:r>
            <a:r>
              <a:rPr lang="en-US" sz="3800" b="1" dirty="0" smtClean="0">
                <a:solidFill>
                  <a:srgbClr val="CC00FF"/>
                </a:solidFill>
              </a:rPr>
              <a:t>. </a:t>
            </a:r>
            <a:r>
              <a:rPr lang="en-US" sz="3800" b="1" dirty="0" err="1" smtClean="0">
                <a:solidFill>
                  <a:srgbClr val="CC00FF"/>
                </a:solidFill>
              </a:rPr>
              <a:t>ಇದು</a:t>
            </a:r>
            <a:r>
              <a:rPr lang="en-US" sz="3800" b="1" dirty="0" smtClean="0">
                <a:solidFill>
                  <a:srgbClr val="CC00FF"/>
                </a:solidFill>
              </a:rPr>
              <a:t> </a:t>
            </a:r>
            <a:r>
              <a:rPr lang="en-US" sz="4000" b="1" dirty="0" smtClean="0">
                <a:solidFill>
                  <a:srgbClr val="003399"/>
                </a:solidFill>
              </a:rPr>
              <a:t> </a:t>
            </a:r>
            <a:r>
              <a:rPr lang="en-US" sz="4000" b="1" dirty="0" err="1" smtClean="0">
                <a:solidFill>
                  <a:srgbClr val="003399"/>
                </a:solidFill>
              </a:rPr>
              <a:t>ಉರ್ಜಿತ</a:t>
            </a:r>
            <a:r>
              <a:rPr lang="en-US" sz="4000" b="1" dirty="0" smtClean="0">
                <a:solidFill>
                  <a:srgbClr val="003399"/>
                </a:solidFill>
              </a:rPr>
              <a:t> </a:t>
            </a:r>
            <a:r>
              <a:rPr lang="en-US" sz="3800" b="1" dirty="0" err="1" smtClean="0">
                <a:solidFill>
                  <a:srgbClr val="CC00FF"/>
                </a:solidFill>
              </a:rPr>
              <a:t>ಒಪ್ಪಂದವಾಗಿದೆ</a:t>
            </a:r>
            <a:r>
              <a:rPr lang="en-US" sz="3800" b="1" dirty="0" smtClean="0">
                <a:solidFill>
                  <a:srgbClr val="CC00FF"/>
                </a:solidFill>
              </a:rPr>
              <a:t>.</a:t>
            </a:r>
            <a:endParaRPr lang="en-US" sz="2600" dirty="0" smtClean="0">
              <a:solidFill>
                <a:srgbClr val="CC00FF"/>
              </a:solidFill>
            </a:endParaRPr>
          </a:p>
          <a:p>
            <a:pPr marL="342900" lvl="1" indent="-342900">
              <a:buFont typeface="Arial" pitchFamily="34" charset="0"/>
              <a:buChar char="•"/>
            </a:pPr>
            <a:endParaRPr lang="en-US" sz="2600" dirty="0" smtClean="0"/>
          </a:p>
          <a:p>
            <a:pPr marL="342900" lvl="1" indent="-342900" algn="just">
              <a:buFont typeface="Arial" pitchFamily="34" charset="0"/>
              <a:buChar char="•"/>
            </a:pPr>
            <a:r>
              <a:rPr lang="en-US" sz="3800" b="1" dirty="0" smtClean="0"/>
              <a:t>A</a:t>
            </a:r>
            <a:r>
              <a:rPr lang="en-US" sz="3200" b="1" dirty="0" smtClean="0"/>
              <a:t>n </a:t>
            </a:r>
            <a:r>
              <a:rPr lang="en-US" sz="3800" b="1" dirty="0" smtClean="0"/>
              <a:t>agreement</a:t>
            </a:r>
            <a:r>
              <a:rPr lang="en-US" sz="4500" b="1" dirty="0" smtClean="0"/>
              <a:t> </a:t>
            </a:r>
            <a:r>
              <a:rPr lang="en-US" sz="3200" b="1" dirty="0" smtClean="0"/>
              <a:t>enf</a:t>
            </a:r>
            <a:r>
              <a:rPr lang="en-US" sz="3800" b="1" dirty="0" smtClean="0"/>
              <a:t>orceable b</a:t>
            </a:r>
            <a:r>
              <a:rPr lang="en-US" sz="2900" b="1" dirty="0" smtClean="0"/>
              <a:t>y</a:t>
            </a:r>
            <a:r>
              <a:rPr lang="en-US" sz="3800" b="1" dirty="0" smtClean="0"/>
              <a:t> the law is a contract (Section 2(h)). To be enforceable it has to satisfy the requirements under Section 10 of the Indian Contract, 1872.</a:t>
            </a:r>
            <a:br>
              <a:rPr lang="en-US" sz="3800" b="1" dirty="0" smtClean="0"/>
            </a:br>
            <a:endParaRPr lang="en-US" sz="3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algn="l"/>
            <a:r>
              <a:rPr lang="en-US" sz="3200" b="1" dirty="0" smtClean="0">
                <a:solidFill>
                  <a:srgbClr val="0070C0"/>
                </a:solidFill>
              </a:rPr>
              <a:t/>
            </a:r>
            <a:br>
              <a:rPr lang="en-US" sz="3200" b="1" dirty="0" smtClean="0">
                <a:solidFill>
                  <a:srgbClr val="0070C0"/>
                </a:solidFill>
              </a:rPr>
            </a:br>
            <a:r>
              <a:rPr lang="en-US" sz="3200" b="1" dirty="0" smtClean="0">
                <a:solidFill>
                  <a:srgbClr val="0070C0"/>
                </a:solidFill>
              </a:rPr>
              <a:t>Types of Contracts –</a:t>
            </a:r>
            <a:r>
              <a:rPr lang="en-US" sz="4000" b="1" dirty="0" smtClean="0">
                <a:solidFill>
                  <a:srgbClr val="0070C0"/>
                </a:solidFill>
              </a:rPr>
              <a:t> </a:t>
            </a:r>
            <a:br>
              <a:rPr lang="en-US" sz="4000" b="1" dirty="0" smtClean="0">
                <a:solidFill>
                  <a:srgbClr val="0070C0"/>
                </a:solidFill>
              </a:rPr>
            </a:br>
            <a:r>
              <a:rPr lang="en-US" sz="3600" b="1" dirty="0" smtClean="0">
                <a:solidFill>
                  <a:srgbClr val="7030A0"/>
                </a:solidFill>
              </a:rPr>
              <a:t>I.</a:t>
            </a:r>
            <a:r>
              <a:rPr lang="en-US" sz="2800" b="1" dirty="0" smtClean="0">
                <a:solidFill>
                  <a:srgbClr val="7030A0"/>
                </a:solidFill>
              </a:rPr>
              <a:t> </a:t>
            </a:r>
            <a:r>
              <a:rPr lang="en-US" sz="3200" b="1" dirty="0" smtClean="0">
                <a:solidFill>
                  <a:srgbClr val="7030A0"/>
                </a:solidFill>
              </a:rPr>
              <a:t>On the basis of its enforcement</a:t>
            </a:r>
            <a:br>
              <a:rPr lang="en-US" sz="3200" b="1" dirty="0" smtClean="0">
                <a:solidFill>
                  <a:srgbClr val="7030A0"/>
                </a:solidFill>
              </a:rPr>
            </a:br>
            <a:endParaRPr lang="en-US" sz="3200"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pPr fontAlgn="base">
              <a:buNone/>
            </a:pPr>
            <a:r>
              <a:rPr lang="en-US" sz="4000" b="1" dirty="0" smtClean="0">
                <a:solidFill>
                  <a:srgbClr val="003399"/>
                </a:solidFill>
              </a:rPr>
              <a:t>B</a:t>
            </a:r>
            <a:r>
              <a:rPr lang="en-US" sz="4000" dirty="0" smtClean="0"/>
              <a:t>.</a:t>
            </a:r>
            <a:r>
              <a:rPr lang="en-US" sz="4000" b="1" dirty="0" smtClean="0"/>
              <a:t> </a:t>
            </a:r>
            <a:r>
              <a:rPr lang="en-US" sz="4000" b="1" dirty="0" smtClean="0">
                <a:solidFill>
                  <a:srgbClr val="003399"/>
                </a:solidFill>
              </a:rPr>
              <a:t>Voidable Co</a:t>
            </a:r>
            <a:r>
              <a:rPr lang="en-US" b="1" dirty="0" smtClean="0">
                <a:solidFill>
                  <a:srgbClr val="003399"/>
                </a:solidFill>
              </a:rPr>
              <a:t>ntract  </a:t>
            </a:r>
            <a:r>
              <a:rPr lang="kn-IN" b="1" dirty="0" smtClean="0">
                <a:solidFill>
                  <a:srgbClr val="003399"/>
                </a:solidFill>
              </a:rPr>
              <a:t>ತಪ್ಪಿಸಬಹುದಾದ ಒಪ್ಪಂದ</a:t>
            </a:r>
            <a:r>
              <a:rPr lang="en-US" b="1" dirty="0" smtClean="0">
                <a:solidFill>
                  <a:srgbClr val="003399"/>
                </a:solidFill>
              </a:rPr>
              <a:t> </a:t>
            </a:r>
          </a:p>
          <a:p>
            <a:pPr algn="just">
              <a:buNone/>
            </a:pPr>
            <a:r>
              <a:rPr lang="en-US" b="1" dirty="0" smtClean="0">
                <a:solidFill>
                  <a:srgbClr val="C00000"/>
                </a:solidFill>
              </a:rPr>
              <a:t>   </a:t>
            </a:r>
            <a:r>
              <a:rPr lang="en-US" b="1" dirty="0" smtClean="0"/>
              <a:t>Section 2</a:t>
            </a:r>
            <a:r>
              <a:rPr lang="en-US" sz="3400" b="1" dirty="0" smtClean="0"/>
              <a:t>(</a:t>
            </a:r>
            <a:r>
              <a:rPr lang="en-US" sz="3400" b="1" dirty="0" err="1" smtClean="0"/>
              <a:t>i</a:t>
            </a:r>
            <a:r>
              <a:rPr lang="en-US" sz="3400" b="1" dirty="0" smtClean="0"/>
              <a:t>) of the Act defines a voidable contract. An agreement which is enforceable by law at the option of one or more of the parties thereto, but not at the option of the other, is a voidable contract. </a:t>
            </a:r>
          </a:p>
          <a:p>
            <a:pPr algn="just">
              <a:buNone/>
            </a:pPr>
            <a:endParaRPr lang="en-US" sz="3400" b="1" dirty="0" smtClean="0"/>
          </a:p>
          <a:p>
            <a:pPr algn="just">
              <a:buNone/>
            </a:pPr>
            <a:r>
              <a:rPr lang="en-US" sz="3400" b="1" dirty="0" smtClean="0"/>
              <a:t>   </a:t>
            </a:r>
            <a:r>
              <a:rPr lang="en-US" sz="3400" b="1" dirty="0" smtClean="0">
                <a:solidFill>
                  <a:schemeClr val="tx2"/>
                </a:solidFill>
              </a:rPr>
              <a:t> </a:t>
            </a:r>
            <a:r>
              <a:rPr lang="en-US" sz="3400" b="1" dirty="0" err="1" smtClean="0">
                <a:solidFill>
                  <a:schemeClr val="tx2"/>
                </a:solidFill>
              </a:rPr>
              <a:t>ಒಪ್ಪಂದದ</a:t>
            </a:r>
            <a:r>
              <a:rPr lang="en-US" sz="3400" b="1" dirty="0" smtClean="0">
                <a:solidFill>
                  <a:schemeClr val="tx2"/>
                </a:solidFill>
              </a:rPr>
              <a:t>   </a:t>
            </a:r>
            <a:r>
              <a:rPr lang="en-US" sz="3400" b="1" dirty="0" err="1" smtClean="0">
                <a:solidFill>
                  <a:schemeClr val="tx2"/>
                </a:solidFill>
              </a:rPr>
              <a:t>ಒಂದು</a:t>
            </a:r>
            <a:r>
              <a:rPr lang="en-US" sz="3400" b="1" dirty="0" smtClean="0">
                <a:solidFill>
                  <a:schemeClr val="tx2"/>
                </a:solidFill>
              </a:rPr>
              <a:t>  </a:t>
            </a:r>
            <a:r>
              <a:rPr lang="en-US" sz="3400" b="1" dirty="0" err="1" smtClean="0">
                <a:solidFill>
                  <a:schemeClr val="tx2"/>
                </a:solidFill>
              </a:rPr>
              <a:t>ಪಕ್ಷವು</a:t>
            </a:r>
            <a:r>
              <a:rPr lang="en-US" sz="3400" b="1" dirty="0" smtClean="0">
                <a:solidFill>
                  <a:schemeClr val="tx2"/>
                </a:solidFill>
              </a:rPr>
              <a:t> </a:t>
            </a:r>
            <a:r>
              <a:rPr lang="en-US" sz="3400" b="1" dirty="0" err="1" smtClean="0">
                <a:solidFill>
                  <a:schemeClr val="tx2"/>
                </a:solidFill>
              </a:rPr>
              <a:t>ಅವನ</a:t>
            </a:r>
            <a:r>
              <a:rPr lang="en-US" sz="3400" b="1" dirty="0" smtClean="0">
                <a:solidFill>
                  <a:schemeClr val="tx2"/>
                </a:solidFill>
              </a:rPr>
              <a:t>  /  </a:t>
            </a:r>
            <a:r>
              <a:rPr lang="en-US" sz="3400" b="1" dirty="0" err="1" smtClean="0">
                <a:solidFill>
                  <a:schemeClr val="tx2"/>
                </a:solidFill>
              </a:rPr>
              <a:t>ಅವಳ</a:t>
            </a:r>
            <a:r>
              <a:rPr lang="en-US" sz="3400" b="1" dirty="0" smtClean="0">
                <a:solidFill>
                  <a:schemeClr val="tx2"/>
                </a:solidFill>
              </a:rPr>
              <a:t>  </a:t>
            </a:r>
            <a:r>
              <a:rPr lang="en-US" sz="3400" b="1" dirty="0" err="1" smtClean="0">
                <a:solidFill>
                  <a:schemeClr val="tx2"/>
                </a:solidFill>
              </a:rPr>
              <a:t>ಭಾಗವನ್ನು</a:t>
            </a:r>
            <a:r>
              <a:rPr lang="en-US" sz="3400" b="1" dirty="0" smtClean="0">
                <a:solidFill>
                  <a:schemeClr val="tx2"/>
                </a:solidFill>
              </a:rPr>
              <a:t> </a:t>
            </a:r>
            <a:r>
              <a:rPr lang="en-US" sz="3400" b="1" dirty="0" err="1" smtClean="0">
                <a:solidFill>
                  <a:schemeClr val="tx2"/>
                </a:solidFill>
              </a:rPr>
              <a:t>ನಿರ್ವಹಿಸುವುದನ್ನು</a:t>
            </a:r>
            <a:r>
              <a:rPr lang="en-US" sz="3400" b="1" dirty="0" smtClean="0">
                <a:solidFill>
                  <a:schemeClr val="tx2"/>
                </a:solidFill>
              </a:rPr>
              <a:t>  </a:t>
            </a:r>
            <a:r>
              <a:rPr lang="en-US" sz="3400" b="1" dirty="0" err="1" smtClean="0">
                <a:solidFill>
                  <a:schemeClr val="tx2"/>
                </a:solidFill>
              </a:rPr>
              <a:t>ತಪ್ಪಿಸಲು</a:t>
            </a:r>
            <a:r>
              <a:rPr lang="en-US" sz="3400" b="1" dirty="0" smtClean="0">
                <a:solidFill>
                  <a:schemeClr val="tx2"/>
                </a:solidFill>
              </a:rPr>
              <a:t>  </a:t>
            </a:r>
            <a:r>
              <a:rPr lang="en-US" sz="3400" b="1" dirty="0" err="1" smtClean="0">
                <a:solidFill>
                  <a:schemeClr val="tx2"/>
                </a:solidFill>
              </a:rPr>
              <a:t>ಆಯ್ಕೆಯನ್ನು</a:t>
            </a:r>
            <a:r>
              <a:rPr lang="en-US" sz="3400" b="1" dirty="0" smtClean="0">
                <a:solidFill>
                  <a:schemeClr val="tx2"/>
                </a:solidFill>
              </a:rPr>
              <a:t>  </a:t>
            </a:r>
            <a:r>
              <a:rPr lang="en-US" sz="3400" b="1" dirty="0" err="1" smtClean="0">
                <a:solidFill>
                  <a:schemeClr val="tx2"/>
                </a:solidFill>
              </a:rPr>
              <a:t>ಹೊಂದಿರುವ</a:t>
            </a:r>
            <a:r>
              <a:rPr lang="en-US" sz="3400" b="1" dirty="0" smtClean="0">
                <a:solidFill>
                  <a:schemeClr val="tx2"/>
                </a:solidFill>
              </a:rPr>
              <a:t> </a:t>
            </a:r>
            <a:r>
              <a:rPr lang="en-US" sz="3400" b="1" dirty="0" err="1" smtClean="0">
                <a:solidFill>
                  <a:schemeClr val="tx2"/>
                </a:solidFill>
              </a:rPr>
              <a:t>ಒಪ್ಪಂದವನ್ನು</a:t>
            </a:r>
            <a:r>
              <a:rPr lang="en-US" sz="3400" b="1" dirty="0" smtClean="0">
                <a:solidFill>
                  <a:schemeClr val="tx2"/>
                </a:solidFill>
              </a:rPr>
              <a:t> </a:t>
            </a:r>
            <a:r>
              <a:rPr lang="en-US" sz="3400" b="1" dirty="0" err="1" smtClean="0">
                <a:solidFill>
                  <a:schemeClr val="tx2"/>
                </a:solidFill>
              </a:rPr>
              <a:t>ನಂತರ</a:t>
            </a:r>
            <a:r>
              <a:rPr lang="en-US" sz="3400" b="1" dirty="0" smtClean="0">
                <a:solidFill>
                  <a:schemeClr val="tx2"/>
                </a:solidFill>
              </a:rPr>
              <a:t> </a:t>
            </a:r>
            <a:r>
              <a:rPr lang="en-US" sz="3400" b="1" dirty="0" err="1" smtClean="0">
                <a:solidFill>
                  <a:schemeClr val="tx2"/>
                </a:solidFill>
              </a:rPr>
              <a:t>ಅದನ್ನು</a:t>
            </a:r>
            <a:r>
              <a:rPr lang="en-US" sz="3400" b="1" dirty="0" smtClean="0">
                <a:solidFill>
                  <a:schemeClr val="tx2"/>
                </a:solidFill>
              </a:rPr>
              <a:t> </a:t>
            </a:r>
            <a:r>
              <a:rPr lang="en-US" sz="3400" b="1" dirty="0" err="1" smtClean="0">
                <a:solidFill>
                  <a:schemeClr val="tx2"/>
                </a:solidFill>
              </a:rPr>
              <a:t>ಅನೂರ್ಜಿತ</a:t>
            </a:r>
            <a:r>
              <a:rPr lang="en-US" sz="3400" b="1" dirty="0" smtClean="0">
                <a:solidFill>
                  <a:schemeClr val="tx2"/>
                </a:solidFill>
              </a:rPr>
              <a:t> </a:t>
            </a:r>
            <a:r>
              <a:rPr lang="en-US" sz="3400" b="1" dirty="0" err="1" smtClean="0">
                <a:solidFill>
                  <a:schemeClr val="tx2"/>
                </a:solidFill>
              </a:rPr>
              <a:t>ಒಪ್ಪಂದ</a:t>
            </a:r>
            <a:r>
              <a:rPr lang="en-US" sz="3400" b="1" dirty="0" smtClean="0">
                <a:solidFill>
                  <a:schemeClr val="tx2"/>
                </a:solidFill>
              </a:rPr>
              <a:t> </a:t>
            </a:r>
            <a:r>
              <a:rPr lang="en-US" sz="3400" b="1" dirty="0" err="1" smtClean="0">
                <a:solidFill>
                  <a:schemeClr val="tx2"/>
                </a:solidFill>
              </a:rPr>
              <a:t>ಎಂದು</a:t>
            </a:r>
            <a:r>
              <a:rPr lang="en-US" sz="3400" b="1" dirty="0" smtClean="0">
                <a:solidFill>
                  <a:schemeClr val="tx2"/>
                </a:solidFill>
              </a:rPr>
              <a:t> </a:t>
            </a:r>
            <a:r>
              <a:rPr lang="en-US" sz="3400" b="1" dirty="0" err="1" smtClean="0">
                <a:solidFill>
                  <a:schemeClr val="tx2"/>
                </a:solidFill>
              </a:rPr>
              <a:t>ಕರೆಯಲಾಗುತ್ತದೆ</a:t>
            </a:r>
            <a:r>
              <a:rPr lang="en-US" sz="3400" b="1" dirty="0" smtClean="0">
                <a:solidFill>
                  <a:schemeClr val="tx2"/>
                </a:solidFill>
              </a:rPr>
              <a:t>. </a:t>
            </a:r>
          </a:p>
          <a:p>
            <a:pPr algn="just">
              <a:buNone/>
            </a:pPr>
            <a:endParaRPr lang="en-US" b="1" dirty="0" smtClean="0"/>
          </a:p>
          <a:p>
            <a:pPr>
              <a:buNone/>
            </a:pPr>
            <a:r>
              <a:rPr lang="en-US" b="1" dirty="0" smtClean="0">
                <a:solidFill>
                  <a:srgbClr val="C00000"/>
                </a:solidFill>
              </a:rPr>
              <a:t>Example </a:t>
            </a:r>
            <a:r>
              <a:rPr lang="en-US" sz="3600" b="1" dirty="0" smtClean="0">
                <a:solidFill>
                  <a:srgbClr val="C00000"/>
                </a:solidFill>
              </a:rPr>
              <a:t>: A threatens to kill B if he do not sell his car for Rs.   50,000. B agrees. Contract is voidable at the option of B</a:t>
            </a:r>
            <a:r>
              <a:rPr lang="en-US" sz="3600" dirty="0" smtClean="0">
                <a:solidFill>
                  <a:srgbClr val="C00000"/>
                </a:solidFill>
              </a:rPr>
              <a:t/>
            </a:r>
            <a:br>
              <a:rPr lang="en-US" sz="3600" dirty="0" smtClean="0">
                <a:solidFill>
                  <a:srgbClr val="C00000"/>
                </a:solidFill>
              </a:rPr>
            </a:br>
            <a:endParaRPr lang="en-US" sz="3600"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Autofit/>
          </a:bodyPr>
          <a:lstStyle/>
          <a:p>
            <a:pPr algn="l"/>
            <a:r>
              <a:rPr lang="en-US" sz="3200" b="1" dirty="0" smtClean="0">
                <a:solidFill>
                  <a:srgbClr val="0070C0"/>
                </a:solidFill>
              </a:rPr>
              <a:t>Types of Contracts –</a:t>
            </a:r>
            <a:r>
              <a:rPr lang="en-US" b="1" dirty="0" smtClean="0">
                <a:solidFill>
                  <a:srgbClr val="0070C0"/>
                </a:solidFill>
              </a:rPr>
              <a:t> </a:t>
            </a:r>
            <a:br>
              <a:rPr lang="en-US" b="1" dirty="0" smtClean="0">
                <a:solidFill>
                  <a:srgbClr val="0070C0"/>
                </a:solidFill>
              </a:rPr>
            </a:br>
            <a:r>
              <a:rPr lang="en-US" sz="3200" b="1" dirty="0" smtClean="0">
                <a:solidFill>
                  <a:srgbClr val="7030A0"/>
                </a:solidFill>
              </a:rPr>
              <a:t>I. On the basis of its enforcement</a:t>
            </a:r>
            <a:r>
              <a:rPr lang="en-US" sz="2800" b="1" dirty="0" smtClean="0">
                <a:solidFill>
                  <a:srgbClr val="7030A0"/>
                </a:solidFill>
              </a:rPr>
              <a:t/>
            </a:r>
            <a:br>
              <a:rPr lang="en-US" sz="2800" b="1" dirty="0" smtClean="0">
                <a:solidFill>
                  <a:srgbClr val="7030A0"/>
                </a:solidFill>
              </a:rPr>
            </a:br>
            <a:endParaRPr lang="en-US" sz="2800"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342900" lvl="1" indent="-342900" algn="just" fontAlgn="base">
              <a:buNone/>
            </a:pPr>
            <a:r>
              <a:rPr lang="en-US" b="1" dirty="0" smtClean="0"/>
              <a:t>C</a:t>
            </a:r>
            <a:r>
              <a:rPr lang="en-US" b="1" dirty="0" smtClean="0"/>
              <a:t>.</a:t>
            </a:r>
            <a:r>
              <a:rPr lang="en-US" b="1" dirty="0" smtClean="0">
                <a:solidFill>
                  <a:srgbClr val="5703C7"/>
                </a:solidFill>
              </a:rPr>
              <a:t> </a:t>
            </a:r>
            <a:r>
              <a:rPr lang="en-US" b="1" dirty="0" smtClean="0">
                <a:solidFill>
                  <a:srgbClr val="5703C7"/>
                </a:solidFill>
              </a:rPr>
              <a:t>Void Contract  </a:t>
            </a:r>
            <a:r>
              <a:rPr lang="en-US" b="1" dirty="0" err="1" smtClean="0">
                <a:solidFill>
                  <a:srgbClr val="5703C7"/>
                </a:solidFill>
              </a:rPr>
              <a:t>ಅನೂರ್ಜಿತ</a:t>
            </a:r>
            <a:r>
              <a:rPr lang="en-US" b="1" dirty="0" smtClean="0">
                <a:solidFill>
                  <a:srgbClr val="5703C7"/>
                </a:solidFill>
              </a:rPr>
              <a:t>  </a:t>
            </a:r>
            <a:r>
              <a:rPr lang="en-US" b="1" dirty="0" err="1" smtClean="0">
                <a:solidFill>
                  <a:srgbClr val="5703C7"/>
                </a:solidFill>
                <a:hlinkClick r:id="rId2"/>
              </a:rPr>
              <a:t>ಒಪ್ಪಂದ</a:t>
            </a:r>
            <a:r>
              <a:rPr lang="en-US" b="1" dirty="0" smtClean="0">
                <a:solidFill>
                  <a:srgbClr val="5703C7"/>
                </a:solidFill>
              </a:rPr>
              <a:t>             </a:t>
            </a:r>
            <a:r>
              <a:rPr lang="en-US" b="1" dirty="0" smtClean="0"/>
              <a:t>: </a:t>
            </a:r>
            <a:br>
              <a:rPr lang="en-US" b="1" dirty="0" smtClean="0"/>
            </a:br>
            <a:r>
              <a:rPr lang="en-US" b="1" dirty="0" smtClean="0"/>
              <a:t>If consent to a contract is caused by mistake, the agreement is void as provided in Section 20 of the Act. If the parties to a contract are under a mistake as to a matter of fact essential to the agreement is void. </a:t>
            </a:r>
            <a:endParaRPr lang="en-US" b="1" dirty="0" smtClean="0"/>
          </a:p>
          <a:p>
            <a:pPr marL="342900" lvl="1" indent="-342900" algn="just" fontAlgn="base">
              <a:buNone/>
            </a:pPr>
            <a:endParaRPr lang="en-US" b="1" dirty="0" smtClean="0"/>
          </a:p>
          <a:p>
            <a:pPr marL="342900" lvl="1" indent="-342900" algn="just" fontAlgn="base">
              <a:buNone/>
            </a:pPr>
            <a:r>
              <a:rPr lang="en-US" b="1" dirty="0" smtClean="0"/>
              <a:t>    </a:t>
            </a:r>
            <a:r>
              <a:rPr lang="en-US" b="1" dirty="0" smtClean="0"/>
              <a:t> </a:t>
            </a:r>
            <a:r>
              <a:rPr lang="en-US" b="1" dirty="0" err="1" smtClean="0">
                <a:solidFill>
                  <a:srgbClr val="C00000"/>
                </a:solidFill>
              </a:rPr>
              <a:t>ನ್ಯಾಯಾಲಯದಲ್ಲಿ</a:t>
            </a:r>
            <a:r>
              <a:rPr lang="en-US" b="1" dirty="0" smtClean="0">
                <a:solidFill>
                  <a:srgbClr val="C00000"/>
                </a:solidFill>
              </a:rPr>
              <a:t> </a:t>
            </a:r>
            <a:r>
              <a:rPr lang="en-US" b="1" dirty="0" err="1" smtClean="0">
                <a:solidFill>
                  <a:srgbClr val="C00000"/>
                </a:solidFill>
              </a:rPr>
              <a:t>ಇನ್ನು</a:t>
            </a:r>
            <a:r>
              <a:rPr lang="en-US" b="1" dirty="0" smtClean="0">
                <a:solidFill>
                  <a:srgbClr val="C00000"/>
                </a:solidFill>
              </a:rPr>
              <a:t> </a:t>
            </a:r>
            <a:r>
              <a:rPr lang="en-US" b="1" dirty="0" err="1" smtClean="0">
                <a:solidFill>
                  <a:srgbClr val="C00000"/>
                </a:solidFill>
              </a:rPr>
              <a:t>ಮುಂದೆ</a:t>
            </a:r>
            <a:r>
              <a:rPr lang="en-US" b="1" dirty="0" smtClean="0">
                <a:solidFill>
                  <a:srgbClr val="C00000"/>
                </a:solidFill>
              </a:rPr>
              <a:t> </a:t>
            </a:r>
            <a:r>
              <a:rPr lang="en-US" b="1" dirty="0" err="1" smtClean="0">
                <a:solidFill>
                  <a:srgbClr val="C00000"/>
                </a:solidFill>
              </a:rPr>
              <a:t>ಜಾರಿಗೊಳಿಸಲಾಗದ</a:t>
            </a:r>
            <a:r>
              <a:rPr lang="en-US" b="1" dirty="0" smtClean="0">
                <a:solidFill>
                  <a:srgbClr val="C00000"/>
                </a:solidFill>
              </a:rPr>
              <a:t> </a:t>
            </a:r>
            <a:r>
              <a:rPr lang="en-US" b="1" dirty="0" err="1" smtClean="0">
                <a:solidFill>
                  <a:srgbClr val="C00000"/>
                </a:solidFill>
              </a:rPr>
              <a:t>ಒಪ್ಪಂದವು</a:t>
            </a:r>
            <a:r>
              <a:rPr lang="en-US" b="1" dirty="0" smtClean="0">
                <a:solidFill>
                  <a:srgbClr val="C00000"/>
                </a:solidFill>
              </a:rPr>
              <a:t> </a:t>
            </a:r>
            <a:r>
              <a:rPr lang="en-US" b="1" dirty="0" err="1" smtClean="0">
                <a:solidFill>
                  <a:srgbClr val="C00000"/>
                </a:solidFill>
              </a:rPr>
              <a:t>ಅನೂರ್ಜಿತವಾಗಿದೆ</a:t>
            </a:r>
            <a:r>
              <a:rPr lang="en-US" b="1" dirty="0" smtClean="0">
                <a:solidFill>
                  <a:srgbClr val="C00000"/>
                </a:solidFill>
              </a:rPr>
              <a:t>. </a:t>
            </a:r>
            <a:r>
              <a:rPr lang="en-US" b="1" dirty="0" err="1" smtClean="0">
                <a:solidFill>
                  <a:srgbClr val="C00000"/>
                </a:solidFill>
              </a:rPr>
              <a:t>ಸೆಕ್ಷನ್</a:t>
            </a:r>
            <a:r>
              <a:rPr lang="en-US" b="1" dirty="0" smtClean="0">
                <a:solidFill>
                  <a:srgbClr val="C00000"/>
                </a:solidFill>
              </a:rPr>
              <a:t> 2 (ಐ) </a:t>
            </a:r>
            <a:r>
              <a:rPr lang="en-US" b="1" dirty="0" err="1" smtClean="0">
                <a:solidFill>
                  <a:srgbClr val="C00000"/>
                </a:solidFill>
              </a:rPr>
              <a:t>ಎರಡೂ</a:t>
            </a:r>
            <a:r>
              <a:rPr lang="en-US" b="1" dirty="0" smtClean="0">
                <a:solidFill>
                  <a:srgbClr val="C00000"/>
                </a:solidFill>
              </a:rPr>
              <a:t> </a:t>
            </a:r>
            <a:r>
              <a:rPr lang="en-US" b="1" dirty="0" err="1" smtClean="0">
                <a:solidFill>
                  <a:srgbClr val="C00000"/>
                </a:solidFill>
              </a:rPr>
              <a:t>ಸಭೆಗಳಿಂದ</a:t>
            </a:r>
            <a:r>
              <a:rPr lang="en-US" b="1" dirty="0" smtClean="0">
                <a:solidFill>
                  <a:srgbClr val="C00000"/>
                </a:solidFill>
              </a:rPr>
              <a:t> </a:t>
            </a:r>
            <a:r>
              <a:rPr lang="en-US" b="1" dirty="0" err="1" smtClean="0">
                <a:solidFill>
                  <a:srgbClr val="C00000"/>
                </a:solidFill>
              </a:rPr>
              <a:t>ಜಾರಿಗೊಳಿಸಲಾಗದ</a:t>
            </a:r>
            <a:r>
              <a:rPr lang="en-US" b="1" dirty="0" smtClean="0">
                <a:solidFill>
                  <a:srgbClr val="C00000"/>
                </a:solidFill>
              </a:rPr>
              <a:t> </a:t>
            </a:r>
            <a:r>
              <a:rPr lang="en-US" b="1" dirty="0" err="1" smtClean="0">
                <a:solidFill>
                  <a:srgbClr val="C00000"/>
                </a:solidFill>
              </a:rPr>
              <a:t>ಯಾವುದೇ</a:t>
            </a:r>
            <a:r>
              <a:rPr lang="en-US" b="1" dirty="0" smtClean="0">
                <a:solidFill>
                  <a:srgbClr val="C00000"/>
                </a:solidFill>
              </a:rPr>
              <a:t> </a:t>
            </a:r>
            <a:r>
              <a:rPr lang="en-US" b="1" dirty="0" err="1" smtClean="0">
                <a:solidFill>
                  <a:srgbClr val="C00000"/>
                </a:solidFill>
              </a:rPr>
              <a:t>ಒಪ್ಪಂದವು</a:t>
            </a:r>
            <a:r>
              <a:rPr lang="en-US" b="1" dirty="0" smtClean="0">
                <a:solidFill>
                  <a:srgbClr val="C00000"/>
                </a:solidFill>
              </a:rPr>
              <a:t> </a:t>
            </a:r>
            <a:r>
              <a:rPr lang="en-US" b="1" dirty="0" err="1" smtClean="0">
                <a:solidFill>
                  <a:srgbClr val="C00000"/>
                </a:solidFill>
              </a:rPr>
              <a:t>ಅನೂರ್ಜಿತವಾಗಿದೆ</a:t>
            </a:r>
            <a:r>
              <a:rPr lang="en-US" b="1" dirty="0" smtClean="0">
                <a:solidFill>
                  <a:srgbClr val="C00000"/>
                </a:solidFill>
              </a:rPr>
              <a:t> </a:t>
            </a:r>
            <a:r>
              <a:rPr lang="en-US" b="1" dirty="0" err="1" smtClean="0">
                <a:solidFill>
                  <a:srgbClr val="C00000"/>
                </a:solidFill>
              </a:rPr>
              <a:t>ಎಂದು</a:t>
            </a:r>
            <a:r>
              <a:rPr lang="en-US" b="1" dirty="0" smtClean="0">
                <a:solidFill>
                  <a:srgbClr val="C00000"/>
                </a:solidFill>
              </a:rPr>
              <a:t> </a:t>
            </a:r>
            <a:r>
              <a:rPr lang="en-US" b="1" dirty="0" err="1" smtClean="0">
                <a:solidFill>
                  <a:srgbClr val="C00000"/>
                </a:solidFill>
              </a:rPr>
              <a:t>ಹೇಳುತ್ತದೆ</a:t>
            </a:r>
            <a:r>
              <a:rPr lang="en-US" b="1" dirty="0" smtClean="0">
                <a:solidFill>
                  <a:srgbClr val="C00000"/>
                </a:solidFill>
              </a:rPr>
              <a:t>. </a:t>
            </a:r>
            <a:r>
              <a:rPr lang="en-US" b="1" dirty="0" err="1" smtClean="0">
                <a:solidFill>
                  <a:srgbClr val="C00000"/>
                </a:solidFill>
              </a:rPr>
              <a:t>ಉದಾಹರಣೆಗೆ</a:t>
            </a:r>
            <a:r>
              <a:rPr lang="en-US" b="1" dirty="0" smtClean="0">
                <a:solidFill>
                  <a:srgbClr val="C00000"/>
                </a:solidFill>
              </a:rPr>
              <a:t>, </a:t>
            </a:r>
            <a:r>
              <a:rPr lang="en-US" b="1" dirty="0" err="1" smtClean="0">
                <a:solidFill>
                  <a:srgbClr val="C00000"/>
                </a:solidFill>
              </a:rPr>
              <a:t>ಅಪ್ರಾಪ್ತ</a:t>
            </a:r>
            <a:r>
              <a:rPr lang="en-US" b="1" dirty="0" smtClean="0">
                <a:solidFill>
                  <a:srgbClr val="C00000"/>
                </a:solidFill>
              </a:rPr>
              <a:t> </a:t>
            </a:r>
            <a:r>
              <a:rPr lang="en-US" b="1" dirty="0" err="1" smtClean="0">
                <a:solidFill>
                  <a:srgbClr val="C00000"/>
                </a:solidFill>
              </a:rPr>
              <a:t>ವಯಸ್ಕರೊಂದಿಗಿನ</a:t>
            </a:r>
            <a:r>
              <a:rPr lang="en-US" b="1" dirty="0" smtClean="0">
                <a:solidFill>
                  <a:srgbClr val="C00000"/>
                </a:solidFill>
              </a:rPr>
              <a:t> </a:t>
            </a:r>
            <a:r>
              <a:rPr lang="en-US" b="1" dirty="0" err="1" smtClean="0">
                <a:solidFill>
                  <a:srgbClr val="C00000"/>
                </a:solidFill>
              </a:rPr>
              <a:t>ಒಪ್ಪಂದವು</a:t>
            </a:r>
            <a:r>
              <a:rPr lang="en-US" b="1" dirty="0" smtClean="0">
                <a:solidFill>
                  <a:srgbClr val="C00000"/>
                </a:solidFill>
              </a:rPr>
              <a:t> </a:t>
            </a:r>
            <a:r>
              <a:rPr lang="en-US" b="1" dirty="0" err="1" smtClean="0">
                <a:solidFill>
                  <a:srgbClr val="C00000"/>
                </a:solidFill>
              </a:rPr>
              <a:t>ಅನೂರ್ಜಿತವಾಗಿದೆ</a:t>
            </a:r>
            <a:r>
              <a:rPr lang="en-US" b="1" dirty="0" smtClean="0">
                <a:solidFill>
                  <a:srgbClr val="C00000"/>
                </a:solidFill>
              </a:rPr>
              <a:t>.</a:t>
            </a:r>
            <a:endParaRPr lang="en-US" sz="1800" dirty="0" smtClean="0">
              <a:solidFill>
                <a:srgbClr val="C00000"/>
              </a:solidFill>
            </a:endParaRPr>
          </a:p>
          <a:p>
            <a:r>
              <a:rPr lang="en-US" dirty="0" smtClean="0">
                <a:solidFill>
                  <a:srgbClr val="5703C7"/>
                </a:solidFill>
              </a:rPr>
              <a:t>For example</a:t>
            </a:r>
            <a:r>
              <a:rPr lang="en-US" b="1" dirty="0" smtClean="0">
                <a:solidFill>
                  <a:srgbClr val="5703C7"/>
                </a:solidFill>
              </a:rPr>
              <a:t> : </a:t>
            </a:r>
            <a:r>
              <a:rPr lang="en-US" dirty="0" smtClean="0">
                <a:solidFill>
                  <a:srgbClr val="5703C7"/>
                </a:solidFill>
              </a:rPr>
              <a:t>a </a:t>
            </a:r>
            <a:r>
              <a:rPr lang="en-US" b="1" dirty="0" smtClean="0">
                <a:solidFill>
                  <a:srgbClr val="5703C7"/>
                </a:solidFill>
              </a:rPr>
              <a:t>contract</a:t>
            </a:r>
            <a:r>
              <a:rPr lang="en-US" dirty="0" smtClean="0">
                <a:solidFill>
                  <a:srgbClr val="5703C7"/>
                </a:solidFill>
              </a:rPr>
              <a:t> between an illegal drug supplier and a drug dealer is void.</a:t>
            </a:r>
            <a:br>
              <a:rPr lang="en-US" dirty="0" smtClean="0">
                <a:solidFill>
                  <a:srgbClr val="5703C7"/>
                </a:solidFill>
              </a:rPr>
            </a:br>
            <a:endParaRPr lang="en-US" dirty="0">
              <a:solidFill>
                <a:srgbClr val="5703C7"/>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algn="l"/>
            <a:r>
              <a:rPr lang="en-US" sz="3200" b="1" dirty="0" smtClean="0">
                <a:solidFill>
                  <a:srgbClr val="0070C0"/>
                </a:solidFill>
              </a:rPr>
              <a:t>Types of Contracts –</a:t>
            </a:r>
            <a:r>
              <a:rPr lang="en-US" sz="4000" b="1" dirty="0" smtClean="0">
                <a:solidFill>
                  <a:srgbClr val="0070C0"/>
                </a:solidFill>
              </a:rPr>
              <a:t> </a:t>
            </a:r>
            <a:br>
              <a:rPr lang="en-US" sz="4000" b="1" dirty="0" smtClean="0">
                <a:solidFill>
                  <a:srgbClr val="0070C0"/>
                </a:solidFill>
              </a:rPr>
            </a:br>
            <a:r>
              <a:rPr lang="en-US" sz="3200" b="1" dirty="0" smtClean="0">
                <a:solidFill>
                  <a:srgbClr val="7030A0"/>
                </a:solidFill>
              </a:rPr>
              <a:t>I. On the basis of its enforcement</a:t>
            </a:r>
            <a:r>
              <a:rPr lang="en-US" sz="2800" b="1" dirty="0" smtClean="0">
                <a:solidFill>
                  <a:srgbClr val="7030A0"/>
                </a:solidFill>
              </a:rPr>
              <a:t/>
            </a:r>
            <a:br>
              <a:rPr lang="en-US" sz="2800" b="1" dirty="0" smtClean="0">
                <a:solidFill>
                  <a:srgbClr val="7030A0"/>
                </a:solidFill>
              </a:rPr>
            </a:br>
            <a:endParaRPr lang="en-US" sz="2800" dirty="0"/>
          </a:p>
        </p:txBody>
      </p:sp>
      <p:sp>
        <p:nvSpPr>
          <p:cNvPr id="3" name="Content Placeholder 2"/>
          <p:cNvSpPr>
            <a:spLocks noGrp="1"/>
          </p:cNvSpPr>
          <p:nvPr>
            <p:ph idx="1"/>
          </p:nvPr>
        </p:nvSpPr>
        <p:spPr>
          <a:xfrm>
            <a:off x="381000" y="1219200"/>
            <a:ext cx="8458200" cy="5257800"/>
          </a:xfrm>
        </p:spPr>
        <p:txBody>
          <a:bodyPr>
            <a:normAutofit fontScale="92500" lnSpcReduction="10000"/>
          </a:bodyPr>
          <a:lstStyle/>
          <a:p>
            <a:pPr algn="just">
              <a:buNone/>
            </a:pPr>
            <a:r>
              <a:rPr lang="en-US" b="1" dirty="0" err="1" smtClean="0"/>
              <a:t>D.</a:t>
            </a:r>
            <a:r>
              <a:rPr lang="en-US" b="1" dirty="0" err="1" smtClean="0">
                <a:solidFill>
                  <a:srgbClr val="003399"/>
                </a:solidFill>
              </a:rPr>
              <a:t>Unenforceable</a:t>
            </a:r>
            <a:r>
              <a:rPr lang="en-US" b="1" dirty="0" smtClean="0">
                <a:solidFill>
                  <a:srgbClr val="003399"/>
                </a:solidFill>
              </a:rPr>
              <a:t> Contract– </a:t>
            </a:r>
            <a:r>
              <a:rPr lang="en-US" b="1" dirty="0" err="1" smtClean="0">
                <a:solidFill>
                  <a:srgbClr val="C00000"/>
                </a:solidFill>
              </a:rPr>
              <a:t>ಜಾರಿಗೊಳಿಸಲಾಗದ</a:t>
            </a:r>
            <a:r>
              <a:rPr lang="en-US" b="1" dirty="0" smtClean="0">
                <a:solidFill>
                  <a:srgbClr val="C00000"/>
                </a:solidFill>
              </a:rPr>
              <a:t> </a:t>
            </a:r>
            <a:r>
              <a:rPr lang="en-US" b="1" dirty="0" err="1" smtClean="0">
                <a:solidFill>
                  <a:srgbClr val="C00000"/>
                </a:solidFill>
              </a:rPr>
              <a:t>ಒಪ್ಪಂದ</a:t>
            </a:r>
            <a:endParaRPr lang="en-US" b="1" dirty="0" smtClean="0"/>
          </a:p>
          <a:p>
            <a:pPr algn="just">
              <a:buNone/>
            </a:pPr>
            <a:r>
              <a:rPr lang="en-US" b="1" dirty="0" smtClean="0"/>
              <a:t>   It is one which is good in substance, but because of some technical defect, one or both parties cannot be sued on it. These defect may be the absence of writing, registration, requisite stamp, time-barred by the law</a:t>
            </a:r>
          </a:p>
          <a:p>
            <a:pPr marL="342900" lvl="1" indent="-342900" algn="just">
              <a:buFont typeface="Arial" pitchFamily="34" charset="0"/>
              <a:buChar char="•"/>
            </a:pPr>
            <a:r>
              <a:rPr lang="en-US" b="1" dirty="0" err="1" smtClean="0">
                <a:solidFill>
                  <a:srgbClr val="C00000"/>
                </a:solidFill>
              </a:rPr>
              <a:t>ಜಾರಿಗೊಳಿಸಲಾಗದ</a:t>
            </a:r>
            <a:r>
              <a:rPr lang="en-US" b="1" dirty="0" smtClean="0">
                <a:solidFill>
                  <a:srgbClr val="C00000"/>
                </a:solidFill>
              </a:rPr>
              <a:t> </a:t>
            </a:r>
            <a:r>
              <a:rPr lang="en-US" b="1" dirty="0" err="1" smtClean="0">
                <a:solidFill>
                  <a:srgbClr val="C00000"/>
                </a:solidFill>
              </a:rPr>
              <a:t>ಒಪ್ಪಂದ</a:t>
            </a:r>
            <a:r>
              <a:rPr lang="en-US" b="1" dirty="0" smtClean="0">
                <a:solidFill>
                  <a:srgbClr val="C00000"/>
                </a:solidFill>
              </a:rPr>
              <a:t> : </a:t>
            </a:r>
          </a:p>
          <a:p>
            <a:pPr marL="342900" lvl="1" indent="-342900" algn="just">
              <a:buNone/>
            </a:pPr>
            <a:r>
              <a:rPr lang="en-US" b="1" dirty="0" smtClean="0">
                <a:solidFill>
                  <a:srgbClr val="C00000"/>
                </a:solidFill>
              </a:rPr>
              <a:t>    </a:t>
            </a:r>
            <a:r>
              <a:rPr lang="en-US" b="1" dirty="0" err="1" smtClean="0">
                <a:solidFill>
                  <a:srgbClr val="C00000"/>
                </a:solidFill>
              </a:rPr>
              <a:t>ಯಾರ</a:t>
            </a:r>
            <a:r>
              <a:rPr lang="en-US" b="1" dirty="0" smtClean="0">
                <a:solidFill>
                  <a:srgbClr val="C00000"/>
                </a:solidFill>
              </a:rPr>
              <a:t> </a:t>
            </a:r>
            <a:r>
              <a:rPr lang="en-US" b="1" dirty="0" err="1" smtClean="0">
                <a:solidFill>
                  <a:srgbClr val="C00000"/>
                </a:solidFill>
              </a:rPr>
              <a:t>ವಸ್ತುವು</a:t>
            </a:r>
            <a:r>
              <a:rPr lang="en-US" b="1" dirty="0" smtClean="0">
                <a:solidFill>
                  <a:srgbClr val="C00000"/>
                </a:solidFill>
              </a:rPr>
              <a:t> </a:t>
            </a:r>
            <a:r>
              <a:rPr lang="en-US" b="1" dirty="0" err="1" smtClean="0">
                <a:solidFill>
                  <a:srgbClr val="C00000"/>
                </a:solidFill>
              </a:rPr>
              <a:t>ಉತ್ತಮವಾಗಿದೆ</a:t>
            </a:r>
            <a:r>
              <a:rPr lang="en-US" b="1" dirty="0" smtClean="0">
                <a:solidFill>
                  <a:srgbClr val="C00000"/>
                </a:solidFill>
              </a:rPr>
              <a:t>, </a:t>
            </a:r>
            <a:r>
              <a:rPr lang="en-US" b="1" dirty="0" err="1" smtClean="0">
                <a:solidFill>
                  <a:srgbClr val="C00000"/>
                </a:solidFill>
              </a:rPr>
              <a:t>ಆದರೆ</a:t>
            </a:r>
            <a:r>
              <a:rPr lang="en-US" b="1" dirty="0" smtClean="0">
                <a:solidFill>
                  <a:srgbClr val="C00000"/>
                </a:solidFill>
              </a:rPr>
              <a:t> </a:t>
            </a:r>
            <a:r>
              <a:rPr lang="en-US" b="1" dirty="0" err="1" smtClean="0">
                <a:solidFill>
                  <a:srgbClr val="C00000"/>
                </a:solidFill>
              </a:rPr>
              <a:t>ಕೆಲವು</a:t>
            </a:r>
            <a:r>
              <a:rPr lang="en-US" b="1" dirty="0" smtClean="0">
                <a:solidFill>
                  <a:srgbClr val="C00000"/>
                </a:solidFill>
              </a:rPr>
              <a:t> </a:t>
            </a:r>
            <a:r>
              <a:rPr lang="en-US" b="1" dirty="0" err="1" smtClean="0">
                <a:solidFill>
                  <a:srgbClr val="C00000"/>
                </a:solidFill>
              </a:rPr>
              <a:t>ಸಮಸ್ಯೆಗಳಿಂದಾಗಿ</a:t>
            </a:r>
            <a:r>
              <a:rPr lang="en-US" b="1" dirty="0" smtClean="0">
                <a:solidFill>
                  <a:srgbClr val="C00000"/>
                </a:solidFill>
              </a:rPr>
              <a:t>, </a:t>
            </a:r>
            <a:r>
              <a:rPr lang="en-US" b="1" dirty="0" err="1" smtClean="0">
                <a:solidFill>
                  <a:srgbClr val="C00000"/>
                </a:solidFill>
              </a:rPr>
              <a:t>ಅದನ್ನು</a:t>
            </a:r>
            <a:r>
              <a:rPr lang="en-US" b="1" dirty="0" smtClean="0">
                <a:solidFill>
                  <a:srgbClr val="C00000"/>
                </a:solidFill>
              </a:rPr>
              <a:t> </a:t>
            </a:r>
            <a:r>
              <a:rPr lang="en-US" b="1" dirty="0" err="1" smtClean="0">
                <a:solidFill>
                  <a:srgbClr val="C00000"/>
                </a:solidFill>
              </a:rPr>
              <a:t>ಜಾರಿಗೊಳಿಸಲಾಗುವುದಿಲ್ಲ</a:t>
            </a:r>
            <a:r>
              <a:rPr lang="en-US" b="1" dirty="0" smtClean="0">
                <a:solidFill>
                  <a:srgbClr val="C00000"/>
                </a:solidFill>
              </a:rPr>
              <a:t>, </a:t>
            </a:r>
            <a:r>
              <a:rPr lang="en-US" b="1" dirty="0" err="1" smtClean="0">
                <a:solidFill>
                  <a:srgbClr val="C00000"/>
                </a:solidFill>
              </a:rPr>
              <a:t>ಇದನ್ನು</a:t>
            </a:r>
            <a:r>
              <a:rPr lang="en-US" b="1" dirty="0" smtClean="0">
                <a:solidFill>
                  <a:srgbClr val="C00000"/>
                </a:solidFill>
              </a:rPr>
              <a:t> </a:t>
            </a:r>
            <a:r>
              <a:rPr lang="en-US" b="1" dirty="0" err="1" smtClean="0">
                <a:solidFill>
                  <a:srgbClr val="C00000"/>
                </a:solidFill>
              </a:rPr>
              <a:t>ಕಾರ್ಯಗತಗೊಳಿಸಲಾಗದ</a:t>
            </a:r>
            <a:r>
              <a:rPr lang="en-US" b="1" dirty="0" smtClean="0">
                <a:solidFill>
                  <a:srgbClr val="C00000"/>
                </a:solidFill>
              </a:rPr>
              <a:t> </a:t>
            </a:r>
            <a:r>
              <a:rPr lang="en-US" b="1" dirty="0" err="1" smtClean="0">
                <a:solidFill>
                  <a:srgbClr val="C00000"/>
                </a:solidFill>
              </a:rPr>
              <a:t>ಒಪ್ಪಂದ</a:t>
            </a:r>
            <a:r>
              <a:rPr lang="en-US" b="1" dirty="0" smtClean="0">
                <a:solidFill>
                  <a:srgbClr val="C00000"/>
                </a:solidFill>
              </a:rPr>
              <a:t> </a:t>
            </a:r>
            <a:r>
              <a:rPr lang="en-US" b="1" dirty="0" err="1" smtClean="0">
                <a:solidFill>
                  <a:srgbClr val="C00000"/>
                </a:solidFill>
              </a:rPr>
              <a:t>ಎಂದು</a:t>
            </a:r>
            <a:r>
              <a:rPr lang="en-US" b="1" dirty="0" smtClean="0">
                <a:solidFill>
                  <a:srgbClr val="C00000"/>
                </a:solidFill>
              </a:rPr>
              <a:t> </a:t>
            </a:r>
            <a:r>
              <a:rPr lang="en-US" b="1" dirty="0" err="1" smtClean="0">
                <a:solidFill>
                  <a:srgbClr val="C00000"/>
                </a:solidFill>
              </a:rPr>
              <a:t>ಕರೆಯಲಾಗುತ್ತದೆ</a:t>
            </a:r>
            <a:r>
              <a:rPr lang="en-US" b="1" dirty="0" smtClean="0">
                <a:solidFill>
                  <a:srgbClr val="C00000"/>
                </a:solidFill>
              </a:rPr>
              <a:t>. </a:t>
            </a:r>
            <a:r>
              <a:rPr lang="en-US" b="1" dirty="0" err="1" smtClean="0">
                <a:solidFill>
                  <a:srgbClr val="C00000"/>
                </a:solidFill>
              </a:rPr>
              <a:t>ಉದಾಹರಣೆ</a:t>
            </a:r>
            <a:r>
              <a:rPr lang="en-US" b="1" dirty="0" smtClean="0">
                <a:solidFill>
                  <a:srgbClr val="C00000"/>
                </a:solidFill>
              </a:rPr>
              <a:t> : - </a:t>
            </a:r>
            <a:r>
              <a:rPr lang="en-US" b="1" dirty="0" err="1" smtClean="0">
                <a:solidFill>
                  <a:srgbClr val="C00000"/>
                </a:solidFill>
              </a:rPr>
              <a:t>ಪ್ರಾಮಿಸರಿ</a:t>
            </a:r>
            <a:r>
              <a:rPr lang="en-US" b="1" dirty="0" smtClean="0">
                <a:solidFill>
                  <a:srgbClr val="C00000"/>
                </a:solidFill>
              </a:rPr>
              <a:t> </a:t>
            </a:r>
            <a:r>
              <a:rPr lang="en-US" b="1" dirty="0" err="1" smtClean="0">
                <a:solidFill>
                  <a:srgbClr val="C00000"/>
                </a:solidFill>
              </a:rPr>
              <a:t>ಟಿಪ್ಪಣಿ</a:t>
            </a:r>
            <a:r>
              <a:rPr lang="en-US" b="1" dirty="0" smtClean="0">
                <a:solidFill>
                  <a:srgbClr val="C00000"/>
                </a:solidFill>
              </a:rPr>
              <a:t> </a:t>
            </a:r>
            <a:r>
              <a:rPr lang="en-US" b="1" dirty="0" err="1" smtClean="0">
                <a:solidFill>
                  <a:srgbClr val="C00000"/>
                </a:solidFill>
              </a:rPr>
              <a:t>ಅಡಿಯಲ್ಲಿರುವಾಗ</a:t>
            </a:r>
            <a:r>
              <a:rPr lang="en-US" b="1" dirty="0" smtClean="0">
                <a:solidFill>
                  <a:srgbClr val="C00000"/>
                </a:solidFill>
              </a:rPr>
              <a:t> - </a:t>
            </a:r>
            <a:r>
              <a:rPr lang="en-US" b="1" dirty="0" err="1" smtClean="0">
                <a:solidFill>
                  <a:srgbClr val="C00000"/>
                </a:solidFill>
              </a:rPr>
              <a:t>ಸ್ಟ್ಯಾಂಪ್</a:t>
            </a:r>
            <a:r>
              <a:rPr lang="en-US" b="1" dirty="0" smtClean="0">
                <a:solidFill>
                  <a:srgbClr val="C00000"/>
                </a:solidFill>
              </a:rPr>
              <a:t> </a:t>
            </a:r>
            <a:r>
              <a:rPr lang="en-US" b="1" dirty="0" err="1" smtClean="0">
                <a:solidFill>
                  <a:srgbClr val="C00000"/>
                </a:solidFill>
              </a:rPr>
              <a:t>ಮಾಡಿದಾಗ</a:t>
            </a:r>
            <a:r>
              <a:rPr lang="en-US" b="1" dirty="0" smtClean="0">
                <a:solidFill>
                  <a:srgbClr val="C00000"/>
                </a:solidFill>
              </a:rPr>
              <a:t>, ಆ </a:t>
            </a:r>
            <a:r>
              <a:rPr lang="en-US" b="1" dirty="0" err="1" smtClean="0">
                <a:solidFill>
                  <a:srgbClr val="C00000"/>
                </a:solidFill>
              </a:rPr>
              <a:t>ವಿಶೇಷ</a:t>
            </a:r>
            <a:r>
              <a:rPr lang="en-US" b="1" dirty="0" smtClean="0">
                <a:solidFill>
                  <a:srgbClr val="C00000"/>
                </a:solidFill>
              </a:rPr>
              <a:t> </a:t>
            </a:r>
            <a:r>
              <a:rPr lang="en-US" b="1" dirty="0" err="1" smtClean="0">
                <a:solidFill>
                  <a:srgbClr val="C00000"/>
                </a:solidFill>
              </a:rPr>
              <a:t>ವಿರೂಪತೆಯಿಂದಾಗಿ</a:t>
            </a:r>
            <a:r>
              <a:rPr lang="en-US" b="1" dirty="0" smtClean="0">
                <a:solidFill>
                  <a:srgbClr val="C00000"/>
                </a:solidFill>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505</Words>
  <Application>Microsoft Office PowerPoint</Application>
  <PresentationFormat>On-screen Show (4:3)</PresentationFormat>
  <Paragraphs>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Unit I Introduction</vt:lpstr>
      <vt:lpstr>Meaning of Business Law ವಾಣಿಜ್ಯ ಕಾನೂನು</vt:lpstr>
      <vt:lpstr> Contract  ಒಪ್ಪಂದ Indian Contract Act 1972  ಭಾರತೀಯ ಗುತ್ತಿಗೆ  ಕಾಯ್ದೆ 1872 </vt:lpstr>
      <vt:lpstr>Agreement </vt:lpstr>
      <vt:lpstr> Types of Contracts – ಒಪ್ಪಂದದ ವಿಧಗಳು  I. Types of Contracts  on the basis of its enforcement ಕಾನೂನುಬದ್ಧತೆಯ ದೃಷ್ಟಿಕೋನದಿಂದ  </vt:lpstr>
      <vt:lpstr> Types of Contracts –  I. On the basis of its enforcement </vt:lpstr>
      <vt:lpstr>Types of Contracts –  I. On the basis of its enforcement </vt:lpstr>
      <vt:lpstr>Types of Contracts –  I. On the basis of its enforcement </vt:lpstr>
      <vt:lpstr>Types of Contracts –  I. On the basis of its enforcement </vt:lpstr>
      <vt:lpstr>  Types of Contracts  II On the basis of mode of creation ರಚನೆಯ ಆಧಾರದ ಮೇಲೆ </vt:lpstr>
      <vt:lpstr>Types of Contracts  II On the basis of mode of creation ರಚನೆಯ ಆಧಾರದ ಮೇಲೆ </vt:lpstr>
      <vt:lpstr> Types of Contracts  II On the basis of mode of creation ರಚನೆಯ ಆಧಾರದ ಮೇಲೆ </vt:lpstr>
      <vt:lpstr>Types of Contracts  III On the basis of extent of execution</vt:lpstr>
      <vt:lpstr>Executory contract </vt:lpstr>
      <vt:lpstr>Types of Contracts  III On the basis of extent of execution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ACER</cp:lastModifiedBy>
  <cp:revision>49</cp:revision>
  <dcterms:created xsi:type="dcterms:W3CDTF">2021-05-11T09:28:11Z</dcterms:created>
  <dcterms:modified xsi:type="dcterms:W3CDTF">2022-10-04T09:44:13Z</dcterms:modified>
</cp:coreProperties>
</file>